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5119350" cy="10691812"/>
  <p:notesSz cx="6797675" cy="9926637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s-ES" sz="4400" spc="-1" strike="noStrike">
                <a:latin typeface="Arial"/>
              </a:rPr>
              <a:t>Feu clic per moure la diapositiva</a:t>
            </a:r>
            <a:endParaRPr b="0" lang="es-ES" sz="4400" spc="-1" strike="noStrike"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es-ES" sz="2000" spc="-1" strike="noStrike">
                <a:latin typeface="Arial"/>
              </a:rPr>
              <a:t>Feu clic per editar el format de les notes</a:t>
            </a:r>
            <a:endParaRPr b="0" lang="es-ES" sz="2000" spc="-1" strike="noStrike"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es-ES" sz="1400" spc="-1" strike="noStrike">
                <a:latin typeface="Times New Roman"/>
              </a:rPr>
              <a:t>&lt;capçalera&gt;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s-ES" sz="1400" spc="-1" strike="noStrike">
                <a:latin typeface="Times New Roman"/>
              </a:rPr>
              <a:t>&lt;data/hora&gt;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s-ES" sz="1400" spc="-1" strike="noStrike">
                <a:latin typeface="Times New Roman"/>
              </a:rPr>
              <a:t>&lt;peu de pàgina&gt;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F117FDDE-679C-46FC-A26B-7973DD5DE04B}" type="slidenum">
              <a:rPr b="0" lang="es-ES" sz="1400" spc="-1" strike="noStrike">
                <a:latin typeface="Times New Roman"/>
              </a:rPr>
              <a:t>&lt;número&gt;</a:t>
            </a:fld>
            <a:endParaRPr b="0" lang="es-E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ldImg"/>
          </p:nvPr>
        </p:nvSpPr>
        <p:spPr>
          <a:xfrm>
            <a:off x="1031760" y="1241280"/>
            <a:ext cx="4733280" cy="3349080"/>
          </a:xfrm>
          <a:prstGeom prst="rect">
            <a:avLst/>
          </a:prstGeom>
        </p:spPr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79320" y="4777200"/>
            <a:ext cx="5438160" cy="3907080"/>
          </a:xfrm>
          <a:prstGeom prst="rect">
            <a:avLst/>
          </a:prstGeom>
        </p:spPr>
        <p:txBody>
          <a:bodyPr lIns="0" rIns="0" tIns="0" bIns="0"/>
          <a:p>
            <a:endParaRPr b="0" lang="es-ES" sz="2000" spc="-1" strike="noStrike">
              <a:latin typeface="Arial"/>
            </a:endParaRPr>
          </a:p>
        </p:txBody>
      </p:sp>
      <p:sp>
        <p:nvSpPr>
          <p:cNvPr id="60" name="CustomShape 3"/>
          <p:cNvSpPr/>
          <p:nvPr/>
        </p:nvSpPr>
        <p:spPr>
          <a:xfrm>
            <a:off x="3849480" y="9429480"/>
            <a:ext cx="2946600" cy="4964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D52AD073-069E-4483-A1FA-882F74771628}" type="slidenum">
              <a:rPr b="0" lang="ca-ES" sz="1200" spc="-1" strike="noStrike">
                <a:latin typeface="Calibri"/>
              </a:rPr>
              <a:t>&lt;número&gt;</a:t>
            </a:fld>
            <a:endParaRPr b="0" lang="ca-ES" sz="12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755640" y="426240"/>
            <a:ext cx="13606920" cy="8274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hyperlink" Target="https://www.bsa.cat/ca/COVID19/mesures-de-proteccio" TargetMode="External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10269360"/>
            <a:ext cx="13173840" cy="2725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ca-ES" sz="1200" spc="-1" strike="noStrike">
                <a:solidFill>
                  <a:srgbClr val="b9cde5"/>
                </a:solidFill>
                <a:latin typeface="Arial"/>
                <a:ea typeface="DejaVu Sans"/>
              </a:rPr>
              <a:t>Gràcies per la vostra col·laboració i responsabilitat -    </a:t>
            </a:r>
            <a:r>
              <a:rPr b="1" lang="ca-ES" sz="1200" spc="-1" strike="noStrike">
                <a:solidFill>
                  <a:srgbClr val="0070c0"/>
                </a:solidFill>
                <a:latin typeface="Arial"/>
                <a:ea typeface="DejaVu Sans"/>
              </a:rPr>
              <a:t>www.bsa.cat</a:t>
            </a:r>
            <a:r>
              <a:rPr b="1" lang="ca-E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ca-ES" sz="1200" spc="-1" strike="noStrike">
              <a:latin typeface="Arial"/>
            </a:endParaRPr>
          </a:p>
        </p:txBody>
      </p:sp>
      <p:sp>
        <p:nvSpPr>
          <p:cNvPr id="43" name="CustomShape 2"/>
          <p:cNvSpPr/>
          <p:nvPr/>
        </p:nvSpPr>
        <p:spPr>
          <a:xfrm>
            <a:off x="114480" y="1549440"/>
            <a:ext cx="14761440" cy="699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ca-ES" sz="4000" spc="-1" strike="noStrike">
                <a:solidFill>
                  <a:srgbClr val="0063a3"/>
                </a:solidFill>
                <a:latin typeface="Arial"/>
                <a:ea typeface="DejaVu Sans"/>
              </a:rPr>
              <a:t>COVID-19: Mesures de protecció personal</a:t>
            </a:r>
            <a:endParaRPr b="0" lang="ca-ES" sz="4000" spc="-1" strike="noStrike">
              <a:latin typeface="Arial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13178880" y="10298160"/>
            <a:ext cx="1674360" cy="39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r">
              <a:lnSpc>
                <a:spcPts val="1199"/>
              </a:lnSpc>
            </a:pPr>
            <a:r>
              <a:rPr b="0" lang="ca-ES" sz="1000" spc="-1" strike="noStrike">
                <a:solidFill>
                  <a:srgbClr val="000000"/>
                </a:solidFill>
                <a:latin typeface="Arial"/>
                <a:ea typeface="DejaVu Sans"/>
              </a:rPr>
              <a:t>HMB – 28 Desembre 2021</a:t>
            </a:r>
            <a:endParaRPr b="0" lang="ca-ES" sz="1000" spc="-1" strike="noStrike">
              <a:latin typeface="Arial"/>
            </a:endParaRPr>
          </a:p>
          <a:p>
            <a:pPr algn="r">
              <a:lnSpc>
                <a:spcPts val="1199"/>
              </a:lnSpc>
            </a:pPr>
            <a:endParaRPr b="0" lang="ca-ES" sz="1000" spc="-1" strike="noStrike"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 rot="16200000">
            <a:off x="14379120" y="9951120"/>
            <a:ext cx="1239120" cy="2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ts val="1199"/>
              </a:lnSpc>
            </a:pPr>
            <a:r>
              <a:rPr b="0" lang="ca-ES" sz="600" spc="-1" strike="noStrike">
                <a:solidFill>
                  <a:srgbClr val="000000"/>
                </a:solidFill>
                <a:latin typeface="Arial"/>
                <a:ea typeface="DejaVu Sans"/>
              </a:rPr>
              <a:t>Icones www.flaticon.com</a:t>
            </a:r>
            <a:endParaRPr b="0" lang="ca-ES" sz="600" spc="-1" strike="noStrike"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206280" y="351000"/>
            <a:ext cx="10456560" cy="349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i="1" lang="ca-ES" sz="1700" spc="-1" strike="noStrike">
                <a:solidFill>
                  <a:srgbClr val="b9cde5"/>
                </a:solidFill>
                <a:latin typeface="Arial"/>
                <a:ea typeface="DejaVu Sans"/>
              </a:rPr>
              <a:t>Continua la situació d’excepcionalitat derivada de la pandèmia del Coronavirus SARS-COV-2</a:t>
            </a:r>
            <a:endParaRPr b="0" lang="ca-ES" sz="1700" spc="-1" strike="noStrike"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-60480" y="6133680"/>
            <a:ext cx="14566320" cy="254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5280" algn="just">
              <a:lnSpc>
                <a:spcPts val="3600"/>
              </a:lnSpc>
            </a:pPr>
            <a:r>
              <a:rPr b="0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 </a:t>
            </a:r>
            <a:endParaRPr b="0" lang="ca-ES" sz="2000" spc="-1" strike="noStrike">
              <a:latin typeface="Arial"/>
            </a:endParaRPr>
          </a:p>
        </p:txBody>
      </p:sp>
      <p:sp>
        <p:nvSpPr>
          <p:cNvPr id="48" name="CustomShape 7"/>
          <p:cNvSpPr/>
          <p:nvPr/>
        </p:nvSpPr>
        <p:spPr>
          <a:xfrm>
            <a:off x="344520" y="2482920"/>
            <a:ext cx="14653440" cy="64933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i="1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La forma òptima de prevenir la transmissió de SARS-CoV-2 és respectar  de totes les mesures preventives.</a:t>
            </a:r>
            <a:endParaRPr b="0" lang="ca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20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63a3"/>
              </a:buClr>
              <a:buFont typeface="Arial"/>
              <a:buAutoNum type="arabicPeriod"/>
            </a:pPr>
            <a:r>
              <a:rPr b="1" lang="ca-ES" sz="2000" spc="-1" strike="noStrike">
                <a:solidFill>
                  <a:srgbClr val="0063a3"/>
                </a:solidFill>
                <a:latin typeface="Arial"/>
                <a:ea typeface="DejaVu Sans"/>
              </a:rPr>
              <a:t>Respectar la distància de seguretat</a:t>
            </a:r>
            <a:r>
              <a:rPr b="0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recomanada per les autoritats sanitàries (mínim 1,5 metres), encara que és preferible mantenir els 2 m sempre que sigui possible. </a:t>
            </a:r>
            <a:endParaRPr b="0" lang="ca-ES" sz="20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63a3"/>
              </a:buClr>
              <a:buFont typeface="Arial"/>
              <a:buAutoNum type="arabicPeriod"/>
            </a:pPr>
            <a:r>
              <a:rPr b="1" lang="ca-ES" sz="2000" spc="-1" strike="noStrike">
                <a:solidFill>
                  <a:srgbClr val="0063a3"/>
                </a:solidFill>
                <a:latin typeface="Arial"/>
                <a:ea typeface="DejaVu Sans"/>
              </a:rPr>
              <a:t>Ús obligatori i correcte de mascareta</a:t>
            </a:r>
            <a:r>
              <a:rPr b="0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durant tota la jornada laboral.</a:t>
            </a:r>
            <a:endParaRPr b="0" lang="ca-ES" sz="20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63a3"/>
              </a:buClr>
              <a:buFont typeface="Arial"/>
              <a:buAutoNum type="arabicPeriod"/>
            </a:pPr>
            <a:r>
              <a:rPr b="1" lang="ca-ES" sz="2000" spc="-1" strike="noStrike">
                <a:solidFill>
                  <a:srgbClr val="0063a3"/>
                </a:solidFill>
                <a:latin typeface="Arial"/>
                <a:ea typeface="DejaVu Sans"/>
              </a:rPr>
              <a:t>Rentat de les mans </a:t>
            </a:r>
            <a:r>
              <a:rPr b="0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freqüent.</a:t>
            </a:r>
            <a:endParaRPr b="0" lang="ca-ES" sz="20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63a3"/>
              </a:buClr>
              <a:buFont typeface="Arial"/>
              <a:buAutoNum type="arabicPeriod"/>
            </a:pPr>
            <a:r>
              <a:rPr b="1" lang="ca-ES" sz="2000" spc="-1" strike="noStrike">
                <a:solidFill>
                  <a:srgbClr val="0063a3"/>
                </a:solidFill>
                <a:latin typeface="Arial"/>
                <a:ea typeface="DejaVu Sans"/>
              </a:rPr>
              <a:t>Evitar la salutació amb contacte físic</a:t>
            </a:r>
            <a:r>
              <a:rPr b="0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.</a:t>
            </a:r>
            <a:endParaRPr b="0" lang="ca-ES" sz="20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63a3"/>
              </a:buClr>
              <a:buFont typeface="Arial"/>
              <a:buAutoNum type="arabicPeriod"/>
            </a:pPr>
            <a:r>
              <a:rPr b="1" lang="ca-ES" sz="2000" spc="-1" strike="noStrike">
                <a:solidFill>
                  <a:srgbClr val="0063a3"/>
                </a:solidFill>
                <a:latin typeface="Arial"/>
                <a:ea typeface="DejaVu Sans"/>
              </a:rPr>
              <a:t>No menjar ni beure </a:t>
            </a:r>
            <a:r>
              <a:rPr b="0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en les zones que no estiguin habilitades per a aquesta finalitat.</a:t>
            </a:r>
            <a:endParaRPr b="0" lang="ca-ES" sz="20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63a3"/>
              </a:buClr>
              <a:buFont typeface="Arial"/>
              <a:buAutoNum type="arabicPeriod"/>
            </a:pPr>
            <a:r>
              <a:rPr b="1" lang="ca-ES" sz="2000" spc="-1" strike="noStrike">
                <a:solidFill>
                  <a:srgbClr val="0063a3"/>
                </a:solidFill>
                <a:latin typeface="Arial"/>
                <a:ea typeface="DejaVu Sans"/>
              </a:rPr>
              <a:t>En cafeteria / menjadors / relax: </a:t>
            </a:r>
            <a:endParaRPr b="0" lang="ca-ES" sz="2000" spc="-1" strike="noStrike">
              <a:latin typeface="Arial"/>
            </a:endParaRPr>
          </a:p>
          <a:p>
            <a:pPr lvl="1" marL="914400" indent="-456480">
              <a:lnSpc>
                <a:spcPct val="100000"/>
              </a:lnSpc>
              <a:buClr>
                <a:srgbClr val="0063a3"/>
              </a:buClr>
              <a:buFont typeface="Wingdings" charset="2"/>
              <a:buChar char=""/>
            </a:pPr>
            <a:r>
              <a:rPr b="1" lang="ca-ES" sz="2000" spc="-1" strike="noStrike">
                <a:solidFill>
                  <a:srgbClr val="0063a3"/>
                </a:solidFill>
                <a:latin typeface="Arial"/>
                <a:ea typeface="DejaVu Sans"/>
              </a:rPr>
              <a:t>No asseure's un enfront de l'altre</a:t>
            </a:r>
            <a:r>
              <a:rPr b="0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. Respectar la senyalització de les taules. </a:t>
            </a:r>
            <a:endParaRPr b="0" lang="ca-ES" sz="2000" spc="-1" strike="noStrike">
              <a:latin typeface="Arial"/>
            </a:endParaRPr>
          </a:p>
          <a:p>
            <a:pPr lvl="1" marL="914400" indent="-456480">
              <a:lnSpc>
                <a:spcPct val="100000"/>
              </a:lnSpc>
              <a:buClr>
                <a:srgbClr val="0063a3"/>
              </a:buClr>
              <a:buFont typeface="Wingdings" charset="2"/>
              <a:buChar char=""/>
            </a:pPr>
            <a:r>
              <a:rPr b="1" lang="ca-ES" sz="2000" spc="-1" strike="noStrike">
                <a:solidFill>
                  <a:srgbClr val="0063a3"/>
                </a:solidFill>
                <a:latin typeface="Arial"/>
                <a:ea typeface="DejaVu Sans"/>
              </a:rPr>
              <a:t>Neteja i desinfecció de les taules, </a:t>
            </a:r>
            <a:r>
              <a:rPr b="0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amb el desinfectant habilitat per a tal fi.</a:t>
            </a:r>
            <a:endParaRPr b="0" lang="ca-ES" sz="2000" spc="-1" strike="noStrike">
              <a:latin typeface="Arial"/>
            </a:endParaRPr>
          </a:p>
          <a:p>
            <a:pPr lvl="1" marL="914400" indent="-456480">
              <a:lnSpc>
                <a:spcPct val="100000"/>
              </a:lnSpc>
              <a:buClr>
                <a:srgbClr val="0063a3"/>
              </a:buClr>
              <a:buFont typeface="Wingdings" charset="2"/>
              <a:buChar char=""/>
            </a:pPr>
            <a:r>
              <a:rPr b="1" lang="ca-ES" sz="2000" spc="-1" strike="noStrike">
                <a:solidFill>
                  <a:srgbClr val="0063a3"/>
                </a:solidFill>
                <a:latin typeface="Arial"/>
                <a:ea typeface="DejaVu Sans"/>
              </a:rPr>
              <a:t>Rentar-se les mans </a:t>
            </a:r>
            <a:r>
              <a:rPr b="0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abans i després de l'estada en el menjador.</a:t>
            </a:r>
            <a:endParaRPr b="0" lang="ca-ES" sz="2000" spc="-1" strike="noStrike">
              <a:latin typeface="Arial"/>
            </a:endParaRPr>
          </a:p>
          <a:p>
            <a:pPr lvl="1" marL="914400" indent="-456480">
              <a:lnSpc>
                <a:spcPct val="100000"/>
              </a:lnSpc>
              <a:buClr>
                <a:srgbClr val="0063a3"/>
              </a:buClr>
              <a:buFont typeface="Wingdings" charset="2"/>
              <a:buChar char=""/>
            </a:pPr>
            <a:r>
              <a:rPr b="1" lang="ca-ES" sz="2000" spc="-1" strike="noStrike">
                <a:solidFill>
                  <a:srgbClr val="0063a3"/>
                </a:solidFill>
                <a:latin typeface="Arial"/>
                <a:ea typeface="DejaVu Sans"/>
              </a:rPr>
              <a:t>Romandre amb la mascareta </a:t>
            </a:r>
            <a:r>
              <a:rPr b="0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fins al moment de menjar i immediatament després.</a:t>
            </a:r>
            <a:endParaRPr b="0" lang="ca-ES" sz="20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63a3"/>
              </a:buClr>
              <a:buFont typeface="Arial"/>
              <a:buAutoNum type="arabicPeriod"/>
            </a:pPr>
            <a:r>
              <a:rPr b="1" lang="ca-ES" sz="2000" spc="-1" strike="noStrike">
                <a:solidFill>
                  <a:srgbClr val="0063a3"/>
                </a:solidFill>
                <a:latin typeface="Arial"/>
                <a:ea typeface="DejaVu Sans"/>
              </a:rPr>
              <a:t>Posar-se en contacte amb salut laboral </a:t>
            </a:r>
            <a:r>
              <a:rPr b="0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si:</a:t>
            </a:r>
            <a:endParaRPr b="0" lang="ca-ES" sz="2000" spc="-1" strike="noStrike">
              <a:latin typeface="Arial"/>
            </a:endParaRPr>
          </a:p>
          <a:p>
            <a:pPr lvl="1" marL="743040" indent="-285120">
              <a:lnSpc>
                <a:spcPct val="100000"/>
              </a:lnSpc>
              <a:buClr>
                <a:srgbClr val="0063a3"/>
              </a:buClr>
              <a:buFont typeface="Wingdings" charset="2"/>
              <a:buChar char=""/>
            </a:pPr>
            <a:r>
              <a:rPr b="1" lang="ca-ES" sz="2000" spc="-1" strike="noStrike">
                <a:solidFill>
                  <a:srgbClr val="0063a3"/>
                </a:solidFill>
                <a:latin typeface="Arial"/>
                <a:ea typeface="DejaVu Sans"/>
              </a:rPr>
              <a:t>Presenteu simptomatologia </a:t>
            </a:r>
            <a:r>
              <a:rPr b="0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compatible amb la COVID-19 (tos, febre, dificultat en respirar, etc.)</a:t>
            </a:r>
            <a:endParaRPr b="0" lang="ca-ES" sz="2000" spc="-1" strike="noStrike">
              <a:latin typeface="Arial"/>
            </a:endParaRPr>
          </a:p>
          <a:p>
            <a:pPr lvl="1" marL="743040" indent="-285120">
              <a:lnSpc>
                <a:spcPct val="100000"/>
              </a:lnSpc>
              <a:buClr>
                <a:srgbClr val="0063a3"/>
              </a:buClr>
              <a:buFont typeface="Wingdings" charset="2"/>
              <a:buChar char=""/>
            </a:pPr>
            <a:r>
              <a:rPr b="1" lang="ca-ES" sz="2000" spc="-1" strike="noStrike">
                <a:solidFill>
                  <a:srgbClr val="0063a3"/>
                </a:solidFill>
                <a:latin typeface="Arial"/>
                <a:ea typeface="DejaVu Sans"/>
              </a:rPr>
              <a:t>Si has estat en contacte estret </a:t>
            </a:r>
            <a:r>
              <a:rPr b="0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amb un cas COVID-19</a:t>
            </a:r>
            <a:endParaRPr b="0" lang="ca-ES" sz="2000" spc="-1" strike="noStrike">
              <a:latin typeface="Arial"/>
            </a:endParaRPr>
          </a:p>
          <a:p>
            <a:pPr marL="457200">
              <a:lnSpc>
                <a:spcPct val="100000"/>
              </a:lnSpc>
            </a:pPr>
            <a:endParaRPr b="0" lang="ca-ES" sz="2000" spc="-1" strike="noStrike">
              <a:latin typeface="Arial"/>
            </a:endParaRPr>
          </a:p>
          <a:p>
            <a:pPr marL="457200">
              <a:lnSpc>
                <a:spcPct val="100000"/>
              </a:lnSpc>
            </a:pPr>
            <a:endParaRPr b="0" lang="ca-ES" sz="2000" spc="-1" strike="noStrike">
              <a:latin typeface="Arial"/>
            </a:endParaRPr>
          </a:p>
        </p:txBody>
      </p:sp>
      <p:pic>
        <p:nvPicPr>
          <p:cNvPr id="49" name="Imagen 13" descr=""/>
          <p:cNvPicPr/>
          <p:nvPr/>
        </p:nvPicPr>
        <p:blipFill>
          <a:blip r:embed="rId2"/>
          <a:stretch/>
        </p:blipFill>
        <p:spPr>
          <a:xfrm>
            <a:off x="6908760" y="3062520"/>
            <a:ext cx="657360" cy="785160"/>
          </a:xfrm>
          <a:prstGeom prst="rect">
            <a:avLst/>
          </a:prstGeom>
          <a:ln w="9360">
            <a:noFill/>
          </a:ln>
        </p:spPr>
      </p:pic>
      <p:pic>
        <p:nvPicPr>
          <p:cNvPr id="50" name="Imagen 11" descr=""/>
          <p:cNvPicPr/>
          <p:nvPr/>
        </p:nvPicPr>
        <p:blipFill>
          <a:blip r:embed="rId3"/>
          <a:stretch/>
        </p:blipFill>
        <p:spPr>
          <a:xfrm>
            <a:off x="8774280" y="3101040"/>
            <a:ext cx="762840" cy="746640"/>
          </a:xfrm>
          <a:prstGeom prst="rect">
            <a:avLst/>
          </a:prstGeom>
          <a:ln w="9360">
            <a:noFill/>
          </a:ln>
        </p:spPr>
      </p:pic>
      <p:pic>
        <p:nvPicPr>
          <p:cNvPr id="51" name="Imagen 12" descr=""/>
          <p:cNvPicPr/>
          <p:nvPr/>
        </p:nvPicPr>
        <p:blipFill>
          <a:blip r:embed="rId4"/>
          <a:stretch/>
        </p:blipFill>
        <p:spPr>
          <a:xfrm>
            <a:off x="4872960" y="3113640"/>
            <a:ext cx="839520" cy="721800"/>
          </a:xfrm>
          <a:prstGeom prst="rect">
            <a:avLst/>
          </a:prstGeom>
          <a:ln w="9360">
            <a:noFill/>
          </a:ln>
        </p:spPr>
      </p:pic>
      <p:sp>
        <p:nvSpPr>
          <p:cNvPr id="52" name="CustomShape 8"/>
          <p:cNvSpPr/>
          <p:nvPr/>
        </p:nvSpPr>
        <p:spPr>
          <a:xfrm>
            <a:off x="8748360" y="5172120"/>
            <a:ext cx="183600" cy="60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>
              <a:lnSpc>
                <a:spcPct val="100000"/>
              </a:lnSpc>
            </a:pPr>
            <a:br/>
            <a:br/>
            <a:endParaRPr b="0" lang="ca-ES" sz="1800" spc="-1" strike="noStrike">
              <a:latin typeface="Arial"/>
            </a:endParaRPr>
          </a:p>
        </p:txBody>
      </p:sp>
      <p:sp>
        <p:nvSpPr>
          <p:cNvPr id="53" name="CustomShape 9"/>
          <p:cNvSpPr/>
          <p:nvPr/>
        </p:nvSpPr>
        <p:spPr>
          <a:xfrm>
            <a:off x="6096600" y="3355200"/>
            <a:ext cx="416160" cy="399600"/>
          </a:xfrm>
          <a:prstGeom prst="mathPlus">
            <a:avLst>
              <a:gd name="adj1" fmla="val 2352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CustomShape 10"/>
          <p:cNvSpPr/>
          <p:nvPr/>
        </p:nvSpPr>
        <p:spPr>
          <a:xfrm>
            <a:off x="7924680" y="3333600"/>
            <a:ext cx="416160" cy="399600"/>
          </a:xfrm>
          <a:prstGeom prst="mathPlus">
            <a:avLst>
              <a:gd name="adj1" fmla="val 2352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55" name="Picture 2" descr=""/>
          <p:cNvPicPr/>
          <p:nvPr/>
        </p:nvPicPr>
        <p:blipFill>
          <a:blip r:embed="rId5"/>
          <a:stretch/>
        </p:blipFill>
        <p:spPr>
          <a:xfrm>
            <a:off x="10663560" y="5954760"/>
            <a:ext cx="2770200" cy="1493280"/>
          </a:xfrm>
          <a:prstGeom prst="rect">
            <a:avLst/>
          </a:prstGeom>
          <a:ln>
            <a:noFill/>
          </a:ln>
        </p:spPr>
      </p:pic>
      <p:pic>
        <p:nvPicPr>
          <p:cNvPr id="56" name="Picture 4" descr=""/>
          <p:cNvPicPr/>
          <p:nvPr/>
        </p:nvPicPr>
        <p:blipFill>
          <a:blip r:embed="rId6"/>
          <a:stretch/>
        </p:blipFill>
        <p:spPr>
          <a:xfrm>
            <a:off x="2639160" y="8825040"/>
            <a:ext cx="1182960" cy="1182960"/>
          </a:xfrm>
          <a:prstGeom prst="rect">
            <a:avLst/>
          </a:prstGeom>
          <a:ln>
            <a:noFill/>
          </a:ln>
        </p:spPr>
      </p:pic>
      <p:sp>
        <p:nvSpPr>
          <p:cNvPr id="57" name="CustomShape 11"/>
          <p:cNvSpPr/>
          <p:nvPr/>
        </p:nvSpPr>
        <p:spPr>
          <a:xfrm>
            <a:off x="3457800" y="8713080"/>
            <a:ext cx="10228320" cy="1308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57200">
              <a:lnSpc>
                <a:spcPct val="100000"/>
              </a:lnSpc>
            </a:pPr>
            <a:r>
              <a:rPr b="0" lang="ca-ES" sz="2000" spc="-1" strike="noStrike">
                <a:solidFill>
                  <a:srgbClr val="f58220"/>
                </a:solidFill>
                <a:latin typeface="Arial"/>
                <a:ea typeface="DejaVu Sans"/>
              </a:rPr>
              <a:t>Us deixem el enllaç a l’extranet amb tota la informació de protecció enfront del COVID-19 per a professionals de BSA: </a:t>
            </a:r>
            <a:r>
              <a:rPr b="0" lang="ca-ES" sz="2000" spc="-1" strike="noStrike" u="sng">
                <a:solidFill>
                  <a:srgbClr val="f58220"/>
                </a:solidFill>
                <a:uFillTx/>
                <a:latin typeface="Arial"/>
                <a:ea typeface="DejaVu Sans"/>
                <a:hlinkClick r:id="rId7"/>
              </a:rPr>
              <a:t>https://www.bsa.cat/ca/COVID19/mesures-de-proteccio</a:t>
            </a:r>
            <a:r>
              <a:rPr b="0" lang="ca-ES" sz="2000" spc="-1" strike="noStrike">
                <a:solidFill>
                  <a:srgbClr val="f58220"/>
                </a:solidFill>
                <a:latin typeface="Arial"/>
                <a:ea typeface="DejaVu Sans"/>
              </a:rPr>
              <a:t> (amb usuari i contranseya de sistema). També disponible a l’apartat Notícies de la bs@net</a:t>
            </a:r>
            <a:endParaRPr b="0" lang="ca-ES" sz="20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</TotalTime>
  <Application>LibreOffice/6.0.6.2$Windows_X86_64 LibreOffice_project/0c292870b25a325b5ed35f6b45599d2ea4458e77</Application>
  <Words>236</Words>
  <Paragraphs>28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2020-03-03T15:03:03Z</dcterms:created>
  <dc:creator>Maria Navarro Asin</dc:creator>
  <dc:description/>
  <dc:language>es-ES</dc:language>
  <cp:lastModifiedBy/>
  <cp:lastPrinted>2021-12-28T15:40:36Z</cp:lastPrinted>
  <dcterms:modified xsi:type="dcterms:W3CDTF">2021-12-28T15:43:50Z</dcterms:modified>
  <cp:revision>110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Personalizado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