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9350" cy="1069181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DejaVu Sans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9900"/>
    <a:srgbClr val="008000"/>
    <a:srgbClr val="D7DDED"/>
    <a:srgbClr val="FDDBB8"/>
    <a:srgbClr val="008080"/>
    <a:srgbClr val="339966"/>
    <a:srgbClr val="006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7" autoAdjust="0"/>
  </p:normalViewPr>
  <p:slideViewPr>
    <p:cSldViewPr snapToGrid="0">
      <p:cViewPr varScale="1">
        <p:scale>
          <a:sx n="71" d="100"/>
          <a:sy n="71" d="100"/>
        </p:scale>
        <p:origin x="1422" y="66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058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 bwMode="auto">
          <a:xfrm>
            <a:off x="3849443" y="0"/>
            <a:ext cx="2947144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0868BFD-751E-42AF-A84D-0A56B65E09AB}" type="datetimeFigureOut">
              <a:rPr lang="ca-ES"/>
              <a:pPr>
                <a:defRPr/>
              </a:pPr>
              <a:t>21/07/2021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5" tIns="31487" rIns="62975" bIns="31487" rtlCol="0" anchor="ctr"/>
          <a:lstStyle/>
          <a:p>
            <a:pPr lvl="0"/>
            <a:endParaRPr lang="ca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 bwMode="auto">
          <a:xfrm>
            <a:off x="679442" y="4777256"/>
            <a:ext cx="5438792" cy="3907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29373"/>
            <a:ext cx="2946058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49443" y="9429373"/>
            <a:ext cx="2947144" cy="497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 defTabSz="91400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AB04D00-6342-4445-AC97-CEF8A1D080F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80265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Marcador de nota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a-ES" smtClean="0"/>
          </a:p>
        </p:txBody>
      </p:sp>
      <p:sp>
        <p:nvSpPr>
          <p:cNvPr id="16387" name="Marcador de número de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E90F3-4A64-4710-97F3-42957E9D2E02}" type="slidenum">
              <a:rPr lang="ca-ES" smtClean="0"/>
              <a:pPr/>
              <a:t>1</a:t>
            </a:fld>
            <a:endParaRPr lang="ca-ES" smtClean="0"/>
          </a:p>
        </p:txBody>
      </p:sp>
    </p:spTree>
    <p:extLst>
      <p:ext uri="{BB962C8B-B14F-4D97-AF65-F5344CB8AC3E}">
        <p14:creationId xmlns:p14="http://schemas.microsoft.com/office/powerpoint/2010/main" val="1491116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7"/>
          <p:cNvSpPr>
            <a:spLocks noChangeArrowheads="1"/>
          </p:cNvSpPr>
          <p:nvPr/>
        </p:nvSpPr>
        <p:spPr bwMode="auto">
          <a:xfrm>
            <a:off x="1264024" y="1697038"/>
            <a:ext cx="13588626" cy="91068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dirty="0" smtClean="0">
                <a:solidFill>
                  <a:schemeClr val="bg1"/>
                </a:solidFill>
              </a:rPr>
              <a:t>Per la </a:t>
            </a:r>
            <a:r>
              <a:rPr lang="es-ES" sz="3600" dirty="0" err="1" smtClean="0">
                <a:solidFill>
                  <a:schemeClr val="bg1"/>
                </a:solidFill>
              </a:rPr>
              <a:t>teva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  <a:r>
              <a:rPr lang="es-ES" sz="5400" dirty="0" err="1" smtClean="0">
                <a:solidFill>
                  <a:schemeClr val="bg1"/>
                </a:solidFill>
              </a:rPr>
              <a:t>seguretat</a:t>
            </a:r>
            <a:r>
              <a:rPr lang="es-ES" sz="3600" dirty="0" smtClean="0">
                <a:solidFill>
                  <a:schemeClr val="bg1"/>
                </a:solidFill>
              </a:rPr>
              <a:t> i la </a:t>
            </a:r>
            <a:r>
              <a:rPr lang="es-ES" sz="3600" dirty="0" err="1" smtClean="0">
                <a:solidFill>
                  <a:schemeClr val="bg1"/>
                </a:solidFill>
              </a:rPr>
              <a:t>dels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  <a:r>
              <a:rPr lang="es-ES" sz="3600" dirty="0" err="1" smtClean="0">
                <a:solidFill>
                  <a:schemeClr val="bg1"/>
                </a:solidFill>
              </a:rPr>
              <a:t>teus</a:t>
            </a:r>
            <a:endParaRPr lang="es-ES" sz="5400" dirty="0">
              <a:solidFill>
                <a:schemeClr val="bg1"/>
              </a:solidFill>
            </a:endParaRPr>
          </a:p>
        </p:txBody>
      </p:sp>
      <p:sp>
        <p:nvSpPr>
          <p:cNvPr id="15363" name="Rectángulo 1"/>
          <p:cNvSpPr>
            <a:spLocks noChangeArrowheads="1"/>
          </p:cNvSpPr>
          <p:nvPr/>
        </p:nvSpPr>
        <p:spPr bwMode="auto">
          <a:xfrm>
            <a:off x="220662" y="2904802"/>
            <a:ext cx="14631987" cy="704808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dirty="0" smtClean="0"/>
              <a:t> </a:t>
            </a:r>
            <a:r>
              <a:rPr lang="ca-ES" sz="2800" b="1" dirty="0" smtClean="0">
                <a:solidFill>
                  <a:srgbClr val="FFC000"/>
                </a:solidFill>
              </a:rPr>
              <a:t>1</a:t>
            </a:r>
            <a:r>
              <a:rPr lang="ca-ES" sz="2000" dirty="0" smtClean="0"/>
              <a:t> familiar o acompanyant podrà </a:t>
            </a:r>
            <a:r>
              <a:rPr lang="ca-ES" sz="2000" dirty="0"/>
              <a:t>visitar el pacient de </a:t>
            </a:r>
            <a:r>
              <a:rPr lang="ca-ES" sz="2000" b="1" dirty="0">
                <a:solidFill>
                  <a:srgbClr val="0063A3"/>
                </a:solidFill>
              </a:rPr>
              <a:t>dilluns a </a:t>
            </a:r>
            <a:r>
              <a:rPr lang="ca-ES" sz="2000" b="1" dirty="0" smtClean="0">
                <a:solidFill>
                  <a:srgbClr val="0063A3"/>
                </a:solidFill>
              </a:rPr>
              <a:t>diumenge </a:t>
            </a:r>
            <a:r>
              <a:rPr lang="ca-ES" sz="2000" dirty="0" smtClean="0"/>
              <a:t>de </a:t>
            </a:r>
            <a:r>
              <a:rPr lang="ca-ES" sz="2000" b="1" dirty="0" smtClean="0">
                <a:solidFill>
                  <a:srgbClr val="0063A3"/>
                </a:solidFill>
              </a:rPr>
              <a:t>12.30 a 13.30 hores. </a:t>
            </a:r>
            <a:r>
              <a:rPr lang="ca-ES" sz="2000" dirty="0" smtClean="0"/>
              <a:t>Podran </a:t>
            </a:r>
            <a:r>
              <a:rPr lang="ca-ES" sz="2000" dirty="0"/>
              <a:t>alternar les visites </a:t>
            </a:r>
            <a:r>
              <a:rPr lang="ca-ES" sz="2800" b="1" dirty="0" smtClean="0">
                <a:solidFill>
                  <a:srgbClr val="FFC000"/>
                </a:solidFill>
              </a:rPr>
              <a:t>2</a:t>
            </a:r>
            <a:r>
              <a:rPr lang="ca-ES" sz="2000" dirty="0" smtClean="0"/>
              <a:t> familiars</a:t>
            </a:r>
            <a:r>
              <a:rPr lang="ca-ES" sz="2000" dirty="0"/>
              <a:t>, sempre els mateixos, però mai coincidir en el temps</a:t>
            </a:r>
            <a:r>
              <a:rPr lang="ca-ES" sz="2000" dirty="0" smtClean="0"/>
              <a:t>.</a:t>
            </a:r>
            <a:r>
              <a:rPr lang="es-ES" sz="2000" dirty="0"/>
              <a:t> L</a:t>
            </a:r>
            <a:r>
              <a:rPr lang="ca-ES" altLang="es-ES" sz="2000" dirty="0"/>
              <a:t>a informació clínica </a:t>
            </a:r>
            <a:r>
              <a:rPr lang="es-ES" altLang="es-ES" sz="2000" dirty="0"/>
              <a:t>es</a:t>
            </a:r>
            <a:r>
              <a:rPr lang="ca-ES" altLang="es-ES" sz="2000" dirty="0"/>
              <a:t> continuar</a:t>
            </a:r>
            <a:r>
              <a:rPr lang="es-ES" altLang="es-ES" sz="2000" dirty="0"/>
              <a:t>à</a:t>
            </a:r>
            <a:r>
              <a:rPr lang="ca-ES" altLang="es-ES" sz="2000" dirty="0"/>
              <a:t> </a:t>
            </a:r>
            <a:r>
              <a:rPr lang="es-ES" altLang="es-ES" sz="2000" dirty="0"/>
              <a:t>oferint</a:t>
            </a:r>
            <a:r>
              <a:rPr lang="ca-ES" altLang="es-ES" sz="2000" dirty="0"/>
              <a:t> de manera telef</a:t>
            </a:r>
            <a:r>
              <a:rPr lang="es-ES" altLang="es-ES" sz="2000" dirty="0"/>
              <a:t>ò</a:t>
            </a:r>
            <a:r>
              <a:rPr lang="ca-ES" altLang="es-ES" sz="2000" dirty="0" err="1"/>
              <a:t>nica</a:t>
            </a:r>
            <a:r>
              <a:rPr lang="ca-ES" altLang="es-ES" sz="2000" dirty="0"/>
              <a:t>.</a:t>
            </a:r>
            <a:endParaRPr lang="ca-ES" sz="2000" dirty="0"/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 smtClean="0"/>
              <a:t> Per accedir, és imprescindible </a:t>
            </a:r>
            <a:r>
              <a:rPr lang="ca-ES" sz="2000" dirty="0"/>
              <a:t>i </a:t>
            </a:r>
            <a:r>
              <a:rPr lang="ca-ES" sz="2000" b="1" dirty="0">
                <a:solidFill>
                  <a:srgbClr val="0063A3"/>
                </a:solidFill>
              </a:rPr>
              <a:t>responsabilitat</a:t>
            </a:r>
            <a:r>
              <a:rPr lang="ca-ES" sz="2000" dirty="0"/>
              <a:t> del </a:t>
            </a:r>
            <a:r>
              <a:rPr lang="ca-ES" sz="2000" dirty="0" smtClean="0"/>
              <a:t>familiar:</a:t>
            </a:r>
          </a:p>
          <a:p>
            <a:pPr lvl="1"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 smtClean="0"/>
              <a:t> No presentar </a:t>
            </a:r>
            <a:r>
              <a:rPr lang="ca-ES" sz="2000" dirty="0"/>
              <a:t>simptomatologia compatible amb la </a:t>
            </a:r>
            <a:r>
              <a:rPr lang="ca-ES" sz="2000" dirty="0" smtClean="0"/>
              <a:t>COVID-19, ni haver estat en contacte </a:t>
            </a:r>
            <a:r>
              <a:rPr lang="ca-ES" sz="2000" dirty="0"/>
              <a:t>en els darrers 14 dies amb una persona actualment COVID-19 positiva tal i com recull la </a:t>
            </a:r>
            <a:r>
              <a:rPr lang="ca-ES" sz="2000" b="1">
                <a:solidFill>
                  <a:srgbClr val="0063A3"/>
                </a:solidFill>
              </a:rPr>
              <a:t>declaració </a:t>
            </a:r>
            <a:r>
              <a:rPr lang="ca-ES" sz="2000" b="1" smtClean="0">
                <a:solidFill>
                  <a:srgbClr val="0063A3"/>
                </a:solidFill>
              </a:rPr>
              <a:t>de responsabilitat</a:t>
            </a:r>
            <a:r>
              <a:rPr lang="ca-ES" sz="2000" dirty="0"/>
              <a:t>. </a:t>
            </a:r>
            <a:endParaRPr lang="ca-ES" sz="2000" dirty="0" smtClean="0"/>
          </a:p>
          <a:p>
            <a:pPr lvl="1"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/>
              <a:t> </a:t>
            </a:r>
            <a:r>
              <a:rPr lang="ca-ES" sz="2000" dirty="0" smtClean="0"/>
              <a:t>Signar </a:t>
            </a:r>
            <a:r>
              <a:rPr lang="ca-ES" sz="2000" dirty="0"/>
              <a:t>el </a:t>
            </a:r>
            <a:r>
              <a:rPr lang="ca-ES" sz="2000" b="1" dirty="0">
                <a:solidFill>
                  <a:srgbClr val="0063A3"/>
                </a:solidFill>
              </a:rPr>
              <a:t>registre de visites</a:t>
            </a:r>
            <a:r>
              <a:rPr lang="ca-ES" sz="2000" b="1" dirty="0"/>
              <a:t> </a:t>
            </a:r>
            <a:r>
              <a:rPr lang="ca-ES" sz="2000" dirty="0" smtClean="0"/>
              <a:t>ubicat </a:t>
            </a:r>
            <a:r>
              <a:rPr lang="ca-ES" sz="2000" dirty="0"/>
              <a:t>a l’entrada. </a:t>
            </a:r>
            <a:endParaRPr lang="ca-ES" sz="2000" dirty="0" smtClean="0"/>
          </a:p>
          <a:p>
            <a:pPr lvl="1" algn="just">
              <a:lnSpc>
                <a:spcPts val="3600"/>
              </a:lnSpc>
              <a:buFont typeface="Arial" charset="0"/>
              <a:buChar char="•"/>
            </a:pPr>
            <a:r>
              <a:rPr lang="ca-ES" sz="2000" dirty="0" smtClean="0"/>
              <a:t> Presentar </a:t>
            </a:r>
            <a:r>
              <a:rPr lang="ca-ES" sz="2000" dirty="0"/>
              <a:t>el </a:t>
            </a:r>
            <a:r>
              <a:rPr lang="ca-ES" sz="2000" b="1" dirty="0">
                <a:solidFill>
                  <a:srgbClr val="FFC000"/>
                </a:solidFill>
              </a:rPr>
              <a:t>certificat amb la pauta de vacunació completa contra la </a:t>
            </a:r>
            <a:r>
              <a:rPr lang="ca-ES" sz="2000" b="1" dirty="0" smtClean="0">
                <a:solidFill>
                  <a:srgbClr val="FFC000"/>
                </a:solidFill>
              </a:rPr>
              <a:t>COVID-19 </a:t>
            </a:r>
            <a:r>
              <a:rPr lang="ca-ES" altLang="es-ES" sz="2000" dirty="0" smtClean="0"/>
              <a:t>(</a:t>
            </a:r>
            <a:r>
              <a:rPr lang="ca-ES" altLang="es-ES" sz="2000" dirty="0"/>
              <a:t>ja sigui des del mòbil o en paper) </a:t>
            </a:r>
            <a:r>
              <a:rPr lang="ca-ES" sz="2000" dirty="0"/>
              <a:t>i </a:t>
            </a:r>
            <a:r>
              <a:rPr lang="ca-ES" sz="2000" b="1" dirty="0">
                <a:solidFill>
                  <a:srgbClr val="FFC000"/>
                </a:solidFill>
              </a:rPr>
              <a:t>DNI</a:t>
            </a:r>
            <a:r>
              <a:rPr lang="ca-ES" sz="2000" dirty="0" smtClean="0">
                <a:solidFill>
                  <a:srgbClr val="FFC000"/>
                </a:solidFill>
              </a:rPr>
              <a:t>.</a:t>
            </a:r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endParaRPr lang="ca-ES" sz="400" dirty="0">
              <a:solidFill>
                <a:srgbClr val="FFC000"/>
              </a:solidFill>
            </a:endParaRPr>
          </a:p>
          <a:p>
            <a:pPr algn="just">
              <a:lnSpc>
                <a:spcPts val="3600"/>
              </a:lnSpc>
              <a:buFont typeface="Arial" charset="0"/>
              <a:buChar char="•"/>
            </a:pPr>
            <a:r>
              <a:rPr lang="es-ES" sz="2000" dirty="0" smtClean="0"/>
              <a:t> </a:t>
            </a:r>
            <a:r>
              <a:rPr lang="ca-ES" sz="2000" dirty="0" smtClean="0"/>
              <a:t>Al centre, </a:t>
            </a:r>
            <a:r>
              <a:rPr lang="ca-ES" sz="2000" dirty="0"/>
              <a:t>les mesures de seguretat</a:t>
            </a:r>
            <a:r>
              <a:rPr lang="ca-ES" sz="2000" b="1" dirty="0"/>
              <a:t> </a:t>
            </a:r>
            <a:r>
              <a:rPr lang="ca-ES" sz="2000" dirty="0"/>
              <a:t>són:</a:t>
            </a:r>
          </a:p>
          <a:p>
            <a:pPr>
              <a:buFontTx/>
              <a:buChar char="•"/>
            </a:pPr>
            <a:endParaRPr lang="ca-ES" sz="2000" dirty="0"/>
          </a:p>
          <a:p>
            <a:pPr>
              <a:buFontTx/>
              <a:buChar char="•"/>
            </a:pPr>
            <a:r>
              <a:rPr lang="ca-ES" sz="2000" dirty="0"/>
              <a:t> </a:t>
            </a:r>
            <a:r>
              <a:rPr lang="ca-ES" altLang="es-ES" sz="2000" dirty="0"/>
              <a:t>Les visites es realitzen a</a:t>
            </a:r>
            <a:r>
              <a:rPr lang="ca-ES" sz="2000" dirty="0"/>
              <a:t> </a:t>
            </a:r>
            <a:r>
              <a:rPr lang="ca-ES" sz="2000" dirty="0" smtClean="0"/>
              <a:t>l’</a:t>
            </a:r>
            <a:r>
              <a:rPr lang="ca-ES" sz="2000" b="1" dirty="0" smtClean="0">
                <a:solidFill>
                  <a:srgbClr val="0063A3"/>
                </a:solidFill>
              </a:rPr>
              <a:t>habitació</a:t>
            </a:r>
            <a:r>
              <a:rPr lang="ca-ES" sz="2000" dirty="0" smtClean="0"/>
              <a:t>, </a:t>
            </a:r>
            <a:r>
              <a:rPr lang="ca-ES" altLang="es-ES" sz="2000" dirty="0"/>
              <a:t>on cal mantenir </a:t>
            </a:r>
            <a:r>
              <a:rPr lang="es-ES" altLang="es-ES" sz="2000" dirty="0"/>
              <a:t>la </a:t>
            </a:r>
            <a:r>
              <a:rPr lang="ca-ES" sz="2000" dirty="0"/>
              <a:t>mascareta, evitar apropar-se, i no fer ús del lavabo.</a:t>
            </a:r>
          </a:p>
          <a:p>
            <a:pPr>
              <a:buFontTx/>
              <a:buChar char="•"/>
            </a:pPr>
            <a:endParaRPr lang="ca-ES" sz="2000" dirty="0"/>
          </a:p>
          <a:p>
            <a:pPr>
              <a:buFontTx/>
              <a:buChar char="•"/>
            </a:pPr>
            <a:r>
              <a:rPr lang="ca-ES" altLang="es-ES" sz="2000" dirty="0"/>
              <a:t> Els pacients </a:t>
            </a:r>
            <a:r>
              <a:rPr lang="ca-ES" altLang="es-ES" sz="2000" b="1" dirty="0">
                <a:solidFill>
                  <a:srgbClr val="0063A3"/>
                </a:solidFill>
              </a:rPr>
              <a:t>no poden sortir de la unitat i en cap cas del recinte</a:t>
            </a:r>
            <a:r>
              <a:rPr lang="ca-ES" sz="2000" b="1" dirty="0"/>
              <a:t>.</a:t>
            </a:r>
            <a:endParaRPr lang="ca-ES" sz="2000" dirty="0"/>
          </a:p>
          <a:p>
            <a:endParaRPr lang="ca-ES" altLang="es-ES" dirty="0"/>
          </a:p>
          <a:p>
            <a:pPr algn="ctr"/>
            <a:endParaRPr lang="ca-ES" b="1" dirty="0"/>
          </a:p>
          <a:p>
            <a:pPr algn="ctr"/>
            <a:r>
              <a:rPr lang="ca-ES" b="1" dirty="0"/>
              <a:t>BSA té la potestat d’anul·lar les visites si no es respecta la normativa, vital per a la seguretat dels pacients.</a:t>
            </a:r>
          </a:p>
          <a:p>
            <a:endParaRPr lang="ca-ES" dirty="0"/>
          </a:p>
        </p:txBody>
      </p:sp>
      <p:sp>
        <p:nvSpPr>
          <p:cNvPr id="15364" name="CustomShape 1"/>
          <p:cNvSpPr>
            <a:spLocks noChangeArrowheads="1"/>
          </p:cNvSpPr>
          <p:nvPr/>
        </p:nvSpPr>
        <p:spPr bwMode="auto">
          <a:xfrm>
            <a:off x="220663" y="10107613"/>
            <a:ext cx="67452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r>
              <a:rPr lang="es-ES" sz="1400" b="1">
                <a:solidFill>
                  <a:srgbClr val="D7DDED"/>
                </a:solidFill>
              </a:rPr>
              <a:t>Gràcies per la vostra col·laboració i responsabilitat</a:t>
            </a:r>
            <a:r>
              <a:rPr lang="es-ES" sz="1400" b="1">
                <a:solidFill>
                  <a:srgbClr val="B9CDE5"/>
                </a:solidFill>
              </a:rPr>
              <a:t>  -    </a:t>
            </a:r>
            <a:r>
              <a:rPr lang="ca-ES" sz="1600" b="1">
                <a:solidFill>
                  <a:srgbClr val="0070C0"/>
                </a:solidFill>
              </a:rPr>
              <a:t>www.bsa.cat</a:t>
            </a:r>
            <a:r>
              <a:rPr lang="ca-ES" sz="1400" b="1"/>
              <a:t> </a:t>
            </a:r>
            <a:endParaRPr lang="es-ES" sz="1400" b="1"/>
          </a:p>
        </p:txBody>
      </p:sp>
      <p:sp>
        <p:nvSpPr>
          <p:cNvPr id="44" name="CustomShape 6"/>
          <p:cNvSpPr/>
          <p:nvPr/>
        </p:nvSpPr>
        <p:spPr>
          <a:xfrm>
            <a:off x="13615988" y="10298113"/>
            <a:ext cx="1260475" cy="3984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r">
              <a:lnSpc>
                <a:spcPts val="1200"/>
              </a:lnSpc>
              <a:defRPr/>
            </a:pPr>
            <a:r>
              <a:rPr lang="es-ES" sz="1000" dirty="0">
                <a:solidFill>
                  <a:srgbClr val="000000"/>
                </a:solidFill>
              </a:rPr>
              <a:t>CSSC - </a:t>
            </a:r>
            <a:r>
              <a:rPr lang="es-ES" sz="1000" dirty="0" err="1">
                <a:solidFill>
                  <a:srgbClr val="000000"/>
                </a:solidFill>
              </a:rPr>
              <a:t>Juliol</a:t>
            </a:r>
            <a:r>
              <a:rPr lang="es-ES" sz="1000" dirty="0">
                <a:solidFill>
                  <a:srgbClr val="000000"/>
                </a:solidFill>
              </a:rPr>
              <a:t> 2021</a:t>
            </a:r>
          </a:p>
          <a:p>
            <a:pPr algn="r">
              <a:lnSpc>
                <a:spcPts val="1200"/>
              </a:lnSpc>
              <a:defRPr/>
            </a:pPr>
            <a:endParaRPr lang="es-ES" sz="1000" dirty="0"/>
          </a:p>
        </p:txBody>
      </p:sp>
      <p:pic>
        <p:nvPicPr>
          <p:cNvPr id="15366" name="Imagen 12" descr="distancia 1,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78887" y="6988372"/>
            <a:ext cx="679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ustomShape 6"/>
          <p:cNvSpPr/>
          <p:nvPr/>
        </p:nvSpPr>
        <p:spPr>
          <a:xfrm rot="16200000">
            <a:off x="14378781" y="9951244"/>
            <a:ext cx="1239838" cy="2413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00" spc="-1" dirty="0">
                <a:solidFill>
                  <a:srgbClr val="000000"/>
                </a:solidFill>
              </a:rPr>
              <a:t>Icones www.flaticon.com</a:t>
            </a:r>
            <a:endParaRPr lang="es-ES" sz="600" spc="-1" dirty="0"/>
          </a:p>
        </p:txBody>
      </p:sp>
      <p:pic>
        <p:nvPicPr>
          <p:cNvPr id="15369" name="Imagen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11042" y="7067747"/>
            <a:ext cx="4254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Imagen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7652" y="6988372"/>
            <a:ext cx="6000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663" y="1675352"/>
            <a:ext cx="667684" cy="1015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CustomShape 7"/>
          <p:cNvSpPr/>
          <p:nvPr/>
        </p:nvSpPr>
        <p:spPr>
          <a:xfrm>
            <a:off x="1113220" y="296234"/>
            <a:ext cx="10453865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defRPr/>
            </a:pPr>
            <a:r>
              <a:rPr lang="ca-ES" dirty="0" smtClean="0"/>
              <a:t>A partir del </a:t>
            </a:r>
            <a:r>
              <a:rPr lang="ca-ES" b="1" dirty="0" smtClean="0"/>
              <a:t>26 de Juliol de 2021</a:t>
            </a:r>
            <a:r>
              <a:rPr lang="ca-ES" dirty="0" smtClean="0"/>
              <a:t>, noves </a:t>
            </a:r>
            <a:r>
              <a:rPr lang="ca-ES" b="1" dirty="0" smtClean="0"/>
              <a:t>mesures extraordinàries </a:t>
            </a:r>
            <a:r>
              <a:rPr lang="ca-ES" dirty="0" smtClean="0"/>
              <a:t>que afecten al </a:t>
            </a:r>
            <a:r>
              <a:rPr lang="ca-ES" b="1" dirty="0" smtClean="0"/>
              <a:t>règim de visites</a:t>
            </a:r>
            <a:endParaRPr lang="ca-ES" b="1" dirty="0"/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19" y="0"/>
            <a:ext cx="818963" cy="944958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246</Words>
  <Application>Microsoft Office PowerPoint</Application>
  <PresentationFormat>Personalizado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Maria Navarro Asin</dc:creator>
  <dc:description/>
  <cp:lastModifiedBy>Maria Navarro Asin</cp:lastModifiedBy>
  <cp:revision>100</cp:revision>
  <cp:lastPrinted>2021-07-21T08:41:45Z</cp:lastPrinted>
  <dcterms:created xsi:type="dcterms:W3CDTF">2020-03-03T15:03:03Z</dcterms:created>
  <dcterms:modified xsi:type="dcterms:W3CDTF">2021-07-21T10:41:12Z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