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15119350" cy="10691812"/>
  <p:notesSz cx="6797675" cy="9926637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s-ES" sz="4400" spc="-1" strike="noStrike">
                <a:solidFill>
                  <a:srgbClr val="000000"/>
                </a:solidFill>
                <a:latin typeface="Arial"/>
              </a:rPr>
              <a:t>Pulse para desplazar la página</a:t>
            </a: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es-ES" sz="2000" spc="-1" strike="noStrike">
                <a:latin typeface="Arial"/>
              </a:rPr>
              <a:t>Pulse para editar el formato de las notas</a:t>
            </a:r>
            <a:endParaRPr b="0" lang="es-ES" sz="2000" spc="-1" strike="noStrike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es-ES" sz="1400" spc="-1" strike="noStrike">
                <a:latin typeface="Times New Roman"/>
              </a:rPr>
              <a:t>&lt;cabecera&gt;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s-ES" sz="1400" spc="-1" strike="noStrike">
                <a:latin typeface="Times New Roman"/>
              </a:rPr>
              <a:t>&lt;fecha/hora&gt;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s-ES" sz="1400" spc="-1" strike="noStrike">
                <a:latin typeface="Times New Roman"/>
              </a:rPr>
              <a:t>&lt;pie de página&gt;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711558AE-0510-47B4-9D2D-517F835C0DE4}" type="slidenum">
              <a:rPr b="0" lang="es-ES" sz="1400" spc="-1" strike="noStrike">
                <a:latin typeface="Times New Roman"/>
              </a:rPr>
              <a:t>&lt;número&gt;</a:t>
            </a:fld>
            <a:endParaRPr b="0" lang="es-E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ldImg"/>
          </p:nvPr>
        </p:nvSpPr>
        <p:spPr>
          <a:xfrm>
            <a:off x="1031760" y="1241280"/>
            <a:ext cx="4733640" cy="3349440"/>
          </a:xfrm>
          <a:prstGeom prst="rect">
            <a:avLst/>
          </a:prstGeom>
        </p:spPr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79320" y="4777200"/>
            <a:ext cx="5438520" cy="3907440"/>
          </a:xfrm>
          <a:prstGeom prst="rect">
            <a:avLst/>
          </a:prstGeom>
        </p:spPr>
        <p:txBody>
          <a:bodyPr/>
          <a:p>
            <a:endParaRPr b="0" lang="es-ES" sz="2000" spc="-1" strike="noStrike">
              <a:latin typeface="Arial"/>
            </a:endParaRPr>
          </a:p>
        </p:txBody>
      </p:sp>
      <p:sp>
        <p:nvSpPr>
          <p:cNvPr id="62" name="TextShape 3"/>
          <p:cNvSpPr txBox="1"/>
          <p:nvPr/>
        </p:nvSpPr>
        <p:spPr>
          <a:xfrm>
            <a:off x="3849480" y="9429480"/>
            <a:ext cx="2946960" cy="49680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DA055002-58DF-47C5-BE6B-B5022FE0D793}" type="slidenum">
              <a:rPr b="0" lang="es-ES" sz="1200" spc="-1" strike="noStrike">
                <a:latin typeface="Calibri"/>
              </a:rPr>
              <a:t>&lt;número&gt;</a:t>
            </a:fld>
            <a:endParaRPr b="0" lang="es-ES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755640" y="426240"/>
            <a:ext cx="13606920" cy="8274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s-ES" sz="44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800" spc="-1" strike="noStrike">
                <a:solidFill>
                  <a:srgbClr val="000000"/>
                </a:solidFill>
                <a:latin typeface="Arial"/>
              </a:rPr>
              <a:t>Pulse para editar el formato de esquema del texto</a:t>
            </a: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jpe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239040" y="2992680"/>
            <a:ext cx="6682320" cy="2832840"/>
          </a:xfrm>
          <a:prstGeom prst="rect">
            <a:avLst/>
          </a:prstGeom>
          <a:solidFill>
            <a:srgbClr val="bce4e5"/>
          </a:solidFill>
          <a:ln w="9360">
            <a:solidFill>
              <a:schemeClr val="bg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6000" algn="just">
              <a:lnSpc>
                <a:spcPts val="3600"/>
              </a:lnSpc>
              <a:buClr>
                <a:srgbClr val="000000"/>
              </a:buClr>
              <a:buFont typeface="Arial"/>
              <a:buChar char="•"/>
            </a:pPr>
            <a:r>
              <a:rPr b="1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1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1 únic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familiar podrà visitar el pacient de </a:t>
            </a:r>
            <a:r>
              <a:rPr b="1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dilluns a diumenge,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en horari de </a:t>
            </a:r>
            <a:r>
              <a:rPr b="1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13 a 14 hores. </a:t>
            </a:r>
            <a:endParaRPr b="0" lang="es-ES" sz="2000" spc="-1" strike="noStrike">
              <a:latin typeface="Arial"/>
            </a:endParaRPr>
          </a:p>
          <a:p>
            <a:pPr algn="just">
              <a:lnSpc>
                <a:spcPts val="3600"/>
              </a:lnSpc>
            </a:pPr>
            <a:endParaRPr b="0" lang="es-ES" sz="2000" spc="-1" strike="noStrike">
              <a:latin typeface="Arial"/>
            </a:endParaRPr>
          </a:p>
          <a:p>
            <a:pPr marL="216000" indent="-216000" algn="just">
              <a:lnSpc>
                <a:spcPts val="36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Per accedir-hi, les mesures de </a:t>
            </a:r>
            <a:r>
              <a:rPr b="1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seguretat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són:</a:t>
            </a:r>
            <a:endParaRPr b="0" lang="es-ES" sz="2000" spc="-1" strike="noStrike">
              <a:latin typeface="Arial"/>
            </a:endParaRPr>
          </a:p>
          <a:p>
            <a:pPr algn="just">
              <a:lnSpc>
                <a:spcPts val="3600"/>
              </a:lnSpc>
            </a:pPr>
            <a:endParaRPr b="0" lang="es-ES" sz="2000" spc="-1" strike="noStrike">
              <a:latin typeface="Arial"/>
            </a:endParaRPr>
          </a:p>
          <a:p>
            <a:pPr algn="just">
              <a:lnSpc>
                <a:spcPts val="3600"/>
              </a:lnSpc>
            </a:pPr>
            <a:endParaRPr b="0" lang="es-ES" sz="2000" spc="-1" strike="noStrike"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3117600" y="10234440"/>
            <a:ext cx="8299440" cy="3495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s-ES" sz="1700" spc="-1" strike="noStrike" u="sng">
                <a:solidFill>
                  <a:srgbClr val="b9cde5"/>
                </a:solidFill>
                <a:uFillTx/>
                <a:latin typeface="Arial"/>
                <a:ea typeface="DejaVu Sans"/>
              </a:rPr>
              <a:t>Gràcies per la vostra col·laboració i responsabilitat  -    www.bsa.cat </a:t>
            </a:r>
            <a:endParaRPr b="0" lang="es-ES" sz="1700" spc="-1" strike="noStrike">
              <a:latin typeface="Arial"/>
            </a:endParaRPr>
          </a:p>
        </p:txBody>
      </p:sp>
      <p:sp>
        <p:nvSpPr>
          <p:cNvPr id="46" name="CustomShape 3"/>
          <p:cNvSpPr/>
          <p:nvPr/>
        </p:nvSpPr>
        <p:spPr>
          <a:xfrm rot="16200000">
            <a:off x="14479560" y="9917280"/>
            <a:ext cx="1140840" cy="39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r">
              <a:lnSpc>
                <a:spcPts val="1199"/>
              </a:lnSpc>
            </a:pPr>
            <a:r>
              <a:rPr b="0" lang="es-ES" sz="1000" spc="-1" strike="noStrike">
                <a:solidFill>
                  <a:srgbClr val="000000"/>
                </a:solidFill>
                <a:latin typeface="Arial"/>
                <a:ea typeface="DejaVu Sans"/>
              </a:rPr>
              <a:t>HMB- Juliol 2021</a:t>
            </a:r>
            <a:endParaRPr b="0" lang="es-ES" sz="1000" spc="-1" strike="noStrike">
              <a:latin typeface="Arial"/>
            </a:endParaRPr>
          </a:p>
          <a:p>
            <a:pPr algn="r">
              <a:lnSpc>
                <a:spcPts val="1199"/>
              </a:lnSpc>
            </a:pPr>
            <a:endParaRPr b="0" lang="es-ES" sz="1000" spc="-1" strike="noStrike">
              <a:latin typeface="Arial"/>
            </a:endParaRPr>
          </a:p>
        </p:txBody>
      </p:sp>
      <p:pic>
        <p:nvPicPr>
          <p:cNvPr id="47" name="Imagen 12" descr=""/>
          <p:cNvPicPr/>
          <p:nvPr/>
        </p:nvPicPr>
        <p:blipFill>
          <a:blip r:embed="rId2"/>
          <a:stretch/>
        </p:blipFill>
        <p:spPr>
          <a:xfrm>
            <a:off x="3941280" y="4964760"/>
            <a:ext cx="792000" cy="680760"/>
          </a:xfrm>
          <a:prstGeom prst="rect">
            <a:avLst/>
          </a:prstGeom>
          <a:ln w="9360">
            <a:noFill/>
          </a:ln>
        </p:spPr>
      </p:pic>
      <p:sp>
        <p:nvSpPr>
          <p:cNvPr id="48" name="CustomShape 4"/>
          <p:cNvSpPr/>
          <p:nvPr/>
        </p:nvSpPr>
        <p:spPr>
          <a:xfrm rot="16200000">
            <a:off x="14311800" y="8796240"/>
            <a:ext cx="1239480" cy="24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ts val="1199"/>
              </a:lnSpc>
            </a:pPr>
            <a:r>
              <a:rPr b="0" lang="es-ES" sz="600" spc="-1" strike="noStrike">
                <a:solidFill>
                  <a:srgbClr val="000000"/>
                </a:solidFill>
                <a:latin typeface="Arial"/>
                <a:ea typeface="DejaVu Sans"/>
              </a:rPr>
              <a:t>Icones www.flaticon.com</a:t>
            </a:r>
            <a:endParaRPr b="0" lang="es-ES" sz="600" spc="-1" strike="noStrike">
              <a:latin typeface="Arial"/>
            </a:endParaRPr>
          </a:p>
        </p:txBody>
      </p:sp>
      <p:pic>
        <p:nvPicPr>
          <p:cNvPr id="49" name="Imagen 13" descr=""/>
          <p:cNvPicPr/>
          <p:nvPr/>
        </p:nvPicPr>
        <p:blipFill>
          <a:blip r:embed="rId3"/>
          <a:stretch/>
        </p:blipFill>
        <p:spPr>
          <a:xfrm>
            <a:off x="2165760" y="4934880"/>
            <a:ext cx="570240" cy="681120"/>
          </a:xfrm>
          <a:prstGeom prst="rect">
            <a:avLst/>
          </a:prstGeom>
          <a:ln w="9360">
            <a:noFill/>
          </a:ln>
        </p:spPr>
      </p:pic>
      <p:pic>
        <p:nvPicPr>
          <p:cNvPr id="50" name="Imagen 11" descr=""/>
          <p:cNvPicPr/>
          <p:nvPr/>
        </p:nvPicPr>
        <p:blipFill>
          <a:blip r:embed="rId4"/>
          <a:stretch/>
        </p:blipFill>
        <p:spPr>
          <a:xfrm>
            <a:off x="3002400" y="4932000"/>
            <a:ext cx="705600" cy="690840"/>
          </a:xfrm>
          <a:prstGeom prst="rect">
            <a:avLst/>
          </a:prstGeom>
          <a:ln w="9360">
            <a:noFill/>
          </a:ln>
        </p:spPr>
      </p:pic>
      <p:graphicFrame>
        <p:nvGraphicFramePr>
          <p:cNvPr id="51" name="Table 5"/>
          <p:cNvGraphicFramePr/>
          <p:nvPr/>
        </p:nvGraphicFramePr>
        <p:xfrm>
          <a:off x="239040" y="2433600"/>
          <a:ext cx="6659280" cy="370440"/>
        </p:xfrm>
        <a:graphic>
          <a:graphicData uri="http://schemas.openxmlformats.org/drawingml/2006/table">
            <a:tbl>
              <a:tblPr/>
              <a:tblGrid>
                <a:gridCol w="6659640"/>
              </a:tblGrid>
              <a:tr h="3708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s-ES" sz="1800" spc="-1" strike="noStrike">
                          <a:solidFill>
                            <a:srgbClr val="ffffff"/>
                          </a:solidFill>
                          <a:latin typeface="Arial"/>
                          <a:ea typeface="DejaVu Sans"/>
                        </a:rPr>
                        <a:t>PACIENTS NO COVID-19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2" name="Table 6"/>
          <p:cNvGraphicFramePr/>
          <p:nvPr/>
        </p:nvGraphicFramePr>
        <p:xfrm>
          <a:off x="7102440" y="2414160"/>
          <a:ext cx="7660080" cy="370440"/>
        </p:xfrm>
        <a:graphic>
          <a:graphicData uri="http://schemas.openxmlformats.org/drawingml/2006/table">
            <a:tbl>
              <a:tblPr/>
              <a:tblGrid>
                <a:gridCol w="7660080"/>
              </a:tblGrid>
              <a:tr h="3708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s-ES" sz="1800" spc="-1" strike="noStrike">
                          <a:solidFill>
                            <a:srgbClr val="ffffff"/>
                          </a:solidFill>
                          <a:latin typeface="Arial"/>
                          <a:ea typeface="DejaVu Sans"/>
                        </a:rPr>
                        <a:t>PACIENTS COVID-19</a:t>
                      </a:r>
                      <a:endParaRPr b="0" lang="es-ES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53" name="CustomShape 7"/>
          <p:cNvSpPr/>
          <p:nvPr/>
        </p:nvSpPr>
        <p:spPr>
          <a:xfrm>
            <a:off x="343440" y="1327320"/>
            <a:ext cx="14775480" cy="1004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s-ES" sz="4000" spc="-1" strike="noStrike">
                <a:solidFill>
                  <a:srgbClr val="000000"/>
                </a:solidFill>
                <a:latin typeface="Arial"/>
                <a:ea typeface="DejaVu Sans"/>
              </a:rPr>
              <a:t>Per la teva </a:t>
            </a:r>
            <a:r>
              <a:rPr b="1" lang="es-ES" sz="6000" spc="-1" strike="noStrike">
                <a:solidFill>
                  <a:srgbClr val="000000"/>
                </a:solidFill>
                <a:latin typeface="Arial"/>
                <a:ea typeface="DejaVu Sans"/>
              </a:rPr>
              <a:t>seguretat</a:t>
            </a:r>
            <a:r>
              <a:rPr b="0" lang="es-ES" sz="4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s-ES" sz="4000" spc="-1" strike="noStrike">
                <a:solidFill>
                  <a:srgbClr val="000000"/>
                </a:solidFill>
                <a:latin typeface="Arial"/>
                <a:ea typeface="DejaVu Sans"/>
              </a:rPr>
              <a:t>i la dels teus</a:t>
            </a:r>
            <a:endParaRPr b="0" lang="es-ES" sz="4000" spc="-1" strike="noStrike">
              <a:latin typeface="Arial"/>
            </a:endParaRPr>
          </a:p>
        </p:txBody>
      </p:sp>
      <p:sp>
        <p:nvSpPr>
          <p:cNvPr id="54" name="CustomShape 8"/>
          <p:cNvSpPr/>
          <p:nvPr/>
        </p:nvSpPr>
        <p:spPr>
          <a:xfrm>
            <a:off x="7102440" y="2981520"/>
            <a:ext cx="7660080" cy="2877480"/>
          </a:xfrm>
          <a:prstGeom prst="rect">
            <a:avLst/>
          </a:prstGeom>
          <a:solidFill>
            <a:srgbClr val="fdc578"/>
          </a:solidFill>
          <a:ln w="9360">
            <a:solidFill>
              <a:schemeClr val="bg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6000" algn="just">
              <a:lnSpc>
                <a:spcPts val="3600"/>
              </a:lnSpc>
              <a:buClr>
                <a:srgbClr val="000000"/>
              </a:buClr>
              <a:buFont typeface="Arial"/>
              <a:buChar char="•"/>
            </a:pPr>
            <a:r>
              <a:rPr b="1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1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1 únic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familiar podrà visitar el pacient, a partir del 7è dia d’ingrés</a:t>
            </a:r>
            <a:r>
              <a:rPr b="1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,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en horari de </a:t>
            </a:r>
            <a:r>
              <a:rPr b="1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13 a 14 hores,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respectant la distribució: </a:t>
            </a:r>
            <a:r>
              <a:rPr b="1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Llits “A”: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dilluns i dijous  - </a:t>
            </a:r>
            <a:r>
              <a:rPr b="1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Llits “B”: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dimarts i divendres </a:t>
            </a:r>
            <a:endParaRPr b="0" lang="es-ES" sz="2000" spc="-1" strike="noStrike">
              <a:latin typeface="Arial"/>
            </a:endParaRPr>
          </a:p>
          <a:p>
            <a:pPr marL="216000" indent="-216000" algn="just">
              <a:lnSpc>
                <a:spcPct val="150000"/>
              </a:lnSpc>
              <a:buClr>
                <a:srgbClr val="4f81bd"/>
              </a:buClr>
              <a:buFont typeface="Arial"/>
              <a:buChar char="•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L’equip assistencial, li donarà les indicacions per dur l’Equip de Protecció Individual, i cal respectar les mesures de </a:t>
            </a:r>
            <a:r>
              <a:rPr b="1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seguretat.</a:t>
            </a:r>
            <a:endParaRPr b="0" lang="es-ES" sz="2000" spc="-1" strike="noStrike">
              <a:latin typeface="Arial"/>
            </a:endParaRPr>
          </a:p>
          <a:p>
            <a:pPr algn="just">
              <a:lnSpc>
                <a:spcPct val="150000"/>
              </a:lnSpc>
            </a:pPr>
            <a:endParaRPr b="0" lang="es-ES" sz="2000" spc="-1" strike="noStrike">
              <a:latin typeface="Arial"/>
            </a:endParaRPr>
          </a:p>
          <a:p>
            <a:pPr algn="just">
              <a:lnSpc>
                <a:spcPct val="150000"/>
              </a:lnSpc>
            </a:pPr>
            <a:endParaRPr b="0" lang="es-ES" sz="2000" spc="-1" strike="noStrike">
              <a:latin typeface="Arial"/>
            </a:endParaRPr>
          </a:p>
          <a:p>
            <a:pPr algn="just">
              <a:lnSpc>
                <a:spcPct val="150000"/>
              </a:lnSpc>
            </a:pPr>
            <a:endParaRPr b="0" lang="es-ES" sz="2000" spc="-1" strike="noStrike">
              <a:latin typeface="Arial"/>
            </a:endParaRPr>
          </a:p>
          <a:p>
            <a:pPr algn="just">
              <a:lnSpc>
                <a:spcPct val="150000"/>
              </a:lnSpc>
            </a:pPr>
            <a:endParaRPr b="0" lang="es-ES" sz="2000" spc="-1" strike="noStrike">
              <a:latin typeface="Arial"/>
            </a:endParaRPr>
          </a:p>
          <a:p>
            <a:pPr algn="just">
              <a:lnSpc>
                <a:spcPct val="150000"/>
              </a:lnSpc>
            </a:pPr>
            <a:endParaRPr b="0" lang="es-ES" sz="2000" spc="-1" strike="noStrike">
              <a:latin typeface="Arial"/>
            </a:endParaRPr>
          </a:p>
          <a:p>
            <a:pPr algn="just">
              <a:lnSpc>
                <a:spcPct val="150000"/>
              </a:lnSpc>
            </a:pPr>
            <a:endParaRPr b="0" lang="es-ES" sz="2000" spc="-1" strike="noStrike">
              <a:latin typeface="Arial"/>
            </a:endParaRPr>
          </a:p>
          <a:p>
            <a:pPr algn="just">
              <a:lnSpc>
                <a:spcPct val="150000"/>
              </a:lnSpc>
            </a:pPr>
            <a:endParaRPr b="0" lang="es-ES" sz="2000" spc="-1" strike="noStrike">
              <a:latin typeface="Arial"/>
            </a:endParaRPr>
          </a:p>
          <a:p>
            <a:pPr algn="just">
              <a:lnSpc>
                <a:spcPct val="150000"/>
              </a:lnSpc>
            </a:pPr>
            <a:endParaRPr b="0" lang="es-ES" sz="2000" spc="-1" strike="noStrike">
              <a:latin typeface="Arial"/>
            </a:endParaRPr>
          </a:p>
        </p:txBody>
      </p:sp>
      <p:sp>
        <p:nvSpPr>
          <p:cNvPr id="55" name="CustomShape 9"/>
          <p:cNvSpPr/>
          <p:nvPr/>
        </p:nvSpPr>
        <p:spPr>
          <a:xfrm>
            <a:off x="1229040" y="296280"/>
            <a:ext cx="1022148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  <a:ea typeface="DejaVu Sans"/>
              </a:rPr>
              <a:t>A partir del </a:t>
            </a:r>
            <a:r>
              <a:rPr b="1" lang="es-ES" sz="1800" spc="-1" strike="noStrike">
                <a:solidFill>
                  <a:srgbClr val="000000"/>
                </a:solidFill>
                <a:latin typeface="Arial"/>
                <a:ea typeface="DejaVu Sans"/>
              </a:rPr>
              <a:t>26 de Juliol de 2021</a:t>
            </a:r>
            <a:r>
              <a:rPr b="0" lang="es-ES" sz="1800" spc="-1" strike="noStrike">
                <a:solidFill>
                  <a:srgbClr val="000000"/>
                </a:solidFill>
                <a:latin typeface="Arial"/>
                <a:ea typeface="DejaVu Sans"/>
              </a:rPr>
              <a:t>, noves </a:t>
            </a:r>
            <a:r>
              <a:rPr b="1" lang="es-ES" sz="1800" spc="-1" strike="noStrike">
                <a:solidFill>
                  <a:srgbClr val="000000"/>
                </a:solidFill>
                <a:latin typeface="Arial"/>
                <a:ea typeface="DejaVu Sans"/>
              </a:rPr>
              <a:t>mesures extraordinàries </a:t>
            </a:r>
            <a:r>
              <a:rPr b="0" lang="es-ES" sz="1800" spc="-1" strike="noStrike">
                <a:solidFill>
                  <a:srgbClr val="000000"/>
                </a:solidFill>
                <a:latin typeface="Arial"/>
                <a:ea typeface="DejaVu Sans"/>
              </a:rPr>
              <a:t>que afecten al </a:t>
            </a:r>
            <a:r>
              <a:rPr b="1" lang="es-ES" sz="1800" spc="-1" strike="noStrike">
                <a:solidFill>
                  <a:srgbClr val="000000"/>
                </a:solidFill>
                <a:latin typeface="Arial"/>
                <a:ea typeface="DejaVu Sans"/>
              </a:rPr>
              <a:t>règim de visites</a:t>
            </a:r>
            <a:endParaRPr b="0" lang="es-ES" sz="1800" spc="-1" strike="noStrike">
              <a:latin typeface="Arial"/>
            </a:endParaRPr>
          </a:p>
        </p:txBody>
      </p:sp>
      <p:pic>
        <p:nvPicPr>
          <p:cNvPr id="56" name="Imagen 31" descr=""/>
          <p:cNvPicPr/>
          <p:nvPr/>
        </p:nvPicPr>
        <p:blipFill>
          <a:blip r:embed="rId5"/>
          <a:stretch/>
        </p:blipFill>
        <p:spPr>
          <a:xfrm>
            <a:off x="176040" y="72000"/>
            <a:ext cx="818640" cy="944640"/>
          </a:xfrm>
          <a:prstGeom prst="rect">
            <a:avLst/>
          </a:prstGeom>
          <a:ln>
            <a:noFill/>
          </a:ln>
        </p:spPr>
      </p:pic>
      <p:sp>
        <p:nvSpPr>
          <p:cNvPr id="57" name="CustomShape 10"/>
          <p:cNvSpPr/>
          <p:nvPr/>
        </p:nvSpPr>
        <p:spPr>
          <a:xfrm>
            <a:off x="699120" y="9792000"/>
            <a:ext cx="1410696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s-ES" sz="1800" spc="-1" strike="noStrike">
                <a:solidFill>
                  <a:srgbClr val="000000"/>
                </a:solidFill>
                <a:latin typeface="Arial"/>
                <a:ea typeface="DejaVu Sans"/>
              </a:rPr>
              <a:t>BSA té la potestat d’anul·lar les visites si no es respecta la normativa, vital per a la seguretat dels pacients.</a:t>
            </a:r>
            <a:endParaRPr b="0" lang="es-ES" sz="1800" spc="-1" strike="noStrike">
              <a:latin typeface="Arial"/>
            </a:endParaRPr>
          </a:p>
        </p:txBody>
      </p:sp>
      <p:sp>
        <p:nvSpPr>
          <p:cNvPr id="58" name="CustomShape 11"/>
          <p:cNvSpPr/>
          <p:nvPr/>
        </p:nvSpPr>
        <p:spPr>
          <a:xfrm>
            <a:off x="43920" y="6140160"/>
            <a:ext cx="14567040" cy="3313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16000" indent="-216000" algn="just">
              <a:lnSpc>
                <a:spcPts val="36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Per accedir al centre, és </a:t>
            </a:r>
            <a:r>
              <a:rPr b="1" lang="es-ES" sz="2000" spc="-1" strike="noStrike">
                <a:solidFill>
                  <a:srgbClr val="ffc000"/>
                </a:solidFill>
                <a:latin typeface="Arial"/>
                <a:ea typeface="DejaVu Sans"/>
              </a:rPr>
              <a:t>responsabilitat</a:t>
            </a:r>
            <a:r>
              <a:rPr b="0" lang="es-ES" sz="2000" spc="-1" strike="noStrike">
                <a:solidFill>
                  <a:srgbClr val="ffc000"/>
                </a:solidFill>
                <a:latin typeface="Arial"/>
                <a:ea typeface="DejaVu Sans"/>
              </a:rPr>
              <a:t>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del familiar:</a:t>
            </a:r>
            <a:endParaRPr b="0" lang="es-ES" sz="2000" spc="-1" strike="noStrike">
              <a:latin typeface="Arial"/>
            </a:endParaRPr>
          </a:p>
          <a:p>
            <a:pPr lvl="1" marL="457200" indent="-216000" algn="just">
              <a:lnSpc>
                <a:spcPts val="36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No presentar simptomatologia compatible amb la COVID-19 o haver estat en contacte en els darrers 14 dies amb una persona actualment COVID-19 positiva, tal i com recull la </a:t>
            </a:r>
            <a:r>
              <a:rPr b="1" lang="es-ES" sz="2000" spc="-1" strike="noStrike">
                <a:solidFill>
                  <a:srgbClr val="0070c0"/>
                </a:solidFill>
                <a:latin typeface="Arial"/>
                <a:ea typeface="DejaVu Sans"/>
              </a:rPr>
              <a:t>declaració de responsabilitat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. </a:t>
            </a:r>
            <a:endParaRPr b="0" lang="es-ES" sz="2000" spc="-1" strike="noStrike">
              <a:latin typeface="Arial"/>
            </a:endParaRPr>
          </a:p>
          <a:p>
            <a:pPr lvl="1" marL="457200" indent="-216000" algn="just">
              <a:lnSpc>
                <a:spcPts val="36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Signar el </a:t>
            </a:r>
            <a:r>
              <a:rPr b="1" lang="es-ES" sz="2000" spc="-1" strike="noStrike">
                <a:solidFill>
                  <a:srgbClr val="0070c0"/>
                </a:solidFill>
                <a:latin typeface="Arial"/>
                <a:ea typeface="DejaVu Sans"/>
              </a:rPr>
              <a:t>registre de visites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ubicat als controls d’Infermeria.</a:t>
            </a:r>
            <a:endParaRPr b="0" lang="es-ES" sz="2000" spc="-1" strike="noStrike">
              <a:latin typeface="Arial"/>
            </a:endParaRPr>
          </a:p>
          <a:p>
            <a:pPr lvl="1" marL="457200" indent="-216000" algn="just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Presentar el </a:t>
            </a:r>
            <a:r>
              <a:rPr b="1" lang="es-ES" sz="2000" spc="-1" strike="noStrike">
                <a:solidFill>
                  <a:srgbClr val="0070c0"/>
                </a:solidFill>
                <a:latin typeface="Arial"/>
                <a:ea typeface="DejaVu Sans"/>
              </a:rPr>
              <a:t>certificat amb la pauta de vacunació completa contra la COVID-19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i </a:t>
            </a:r>
            <a:r>
              <a:rPr b="1" lang="es-ES" sz="2000" spc="-1" strike="noStrike">
                <a:solidFill>
                  <a:srgbClr val="0070c0"/>
                </a:solidFill>
                <a:latin typeface="Arial"/>
                <a:ea typeface="DejaVu Sans"/>
              </a:rPr>
              <a:t>DNI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.</a:t>
            </a:r>
            <a:endParaRPr b="0" lang="es-ES" sz="2000" spc="-1" strike="noStrike">
              <a:latin typeface="Arial"/>
            </a:endParaRPr>
          </a:p>
          <a:p>
            <a:pPr algn="just">
              <a:lnSpc>
                <a:spcPct val="150000"/>
              </a:lnSpc>
            </a:pPr>
            <a:endParaRPr b="0" lang="es-ES" sz="2000" spc="-1" strike="noStrike">
              <a:latin typeface="Arial"/>
            </a:endParaRPr>
          </a:p>
          <a:p>
            <a:pPr marL="216000" indent="-216000" algn="just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Un cop dins, eviteu romandre als passadissos. Les visites es realitzen a l’</a:t>
            </a:r>
            <a:r>
              <a:rPr b="1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habitació</a:t>
            </a:r>
            <a:r>
              <a:rPr b="0" lang="es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, on cal mantenir la mascareta, evitar apropar-se i no fer ús del lavabo.</a:t>
            </a:r>
            <a:endParaRPr b="0" lang="es-ES" sz="2000" spc="-1" strike="noStrike">
              <a:latin typeface="Arial"/>
            </a:endParaRPr>
          </a:p>
        </p:txBody>
      </p:sp>
      <p:sp>
        <p:nvSpPr>
          <p:cNvPr id="59" name="CustomShape 12"/>
          <p:cNvSpPr/>
          <p:nvPr/>
        </p:nvSpPr>
        <p:spPr>
          <a:xfrm>
            <a:off x="7272000" y="5472000"/>
            <a:ext cx="2376000" cy="288000"/>
          </a:xfrm>
          <a:custGeom>
            <a:avLst/>
            <a:gdLst/>
            <a:ahLst/>
            <a:rect l="0" t="0" r="r" b="b"/>
            <a:pathLst>
              <a:path w="6602" h="802">
                <a:moveTo>
                  <a:pt x="6601" y="200"/>
                </a:moveTo>
                <a:lnTo>
                  <a:pt x="1650" y="200"/>
                </a:lnTo>
                <a:lnTo>
                  <a:pt x="1650" y="0"/>
                </a:lnTo>
                <a:lnTo>
                  <a:pt x="0" y="400"/>
                </a:lnTo>
                <a:lnTo>
                  <a:pt x="1650" y="801"/>
                </a:lnTo>
                <a:lnTo>
                  <a:pt x="1650" y="600"/>
                </a:lnTo>
                <a:lnTo>
                  <a:pt x="6601" y="600"/>
                </a:lnTo>
                <a:lnTo>
                  <a:pt x="6601" y="200"/>
                </a:lnTo>
              </a:path>
            </a:pathLst>
          </a:custGeom>
          <a:solidFill>
            <a:srgbClr val="bce4e5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</TotalTime>
  <Application>LibreOffice/6.0.6.2$Windows_X86_64 LibreOffice_project/0c292870b25a325b5ed35f6b45599d2ea4458e77</Application>
  <Words>268</Words>
  <Paragraphs>29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2020-03-03T15:03:03Z</dcterms:created>
  <dc:creator>Maria Navarro Asin</dc:creator>
  <dc:description/>
  <dc:language>es-ES</dc:language>
  <cp:lastModifiedBy/>
  <cp:lastPrinted>2021-07-21T08:41:45Z</cp:lastPrinted>
  <dcterms:modified xsi:type="dcterms:W3CDTF">2021-07-21T16:24:24Z</dcterms:modified>
  <cp:revision>110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Personalizado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