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119350" cy="1069181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9900"/>
    <a:srgbClr val="008000"/>
    <a:srgbClr val="D7DDED"/>
    <a:srgbClr val="FDDBB8"/>
    <a:srgbClr val="008080"/>
    <a:srgbClr val="339966"/>
    <a:srgbClr val="006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07" autoAdjust="0"/>
  </p:normalViewPr>
  <p:slideViewPr>
    <p:cSldViewPr snapToGrid="0">
      <p:cViewPr varScale="1">
        <p:scale>
          <a:sx n="71" d="100"/>
          <a:sy n="71" d="100"/>
        </p:scale>
        <p:origin x="1422" y="66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058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 bwMode="auto">
          <a:xfrm>
            <a:off x="3849443" y="0"/>
            <a:ext cx="2947144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0868BFD-751E-42AF-A84D-0A56B65E09AB}" type="datetimeFigureOut">
              <a:rPr lang="ca-ES"/>
              <a:pPr>
                <a:defRPr/>
              </a:pPr>
              <a:t>21/07/2021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1425"/>
            <a:ext cx="47339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5" tIns="31487" rIns="62975" bIns="31487" rtlCol="0" anchor="ctr"/>
          <a:lstStyle/>
          <a:p>
            <a:pPr lvl="0"/>
            <a:endParaRPr lang="ca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 bwMode="auto">
          <a:xfrm>
            <a:off x="679442" y="4777256"/>
            <a:ext cx="5438792" cy="3907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9429373"/>
            <a:ext cx="2946058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49443" y="9429373"/>
            <a:ext cx="2947144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AB04D00-6342-4445-AC97-CEF8A1D080FF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80265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Marcador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a-ES" dirty="0" smtClean="0"/>
          </a:p>
        </p:txBody>
      </p:sp>
      <p:sp>
        <p:nvSpPr>
          <p:cNvPr id="16387" name="Marcador de número de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E90F3-4A64-4710-97F3-42957E9D2E02}" type="slidenum">
              <a:rPr lang="ca-ES" smtClean="0"/>
              <a:pPr/>
              <a:t>1</a:t>
            </a:fld>
            <a:endParaRPr lang="ca-ES" smtClean="0"/>
          </a:p>
        </p:txBody>
      </p:sp>
    </p:spTree>
    <p:extLst>
      <p:ext uri="{BB962C8B-B14F-4D97-AF65-F5344CB8AC3E}">
        <p14:creationId xmlns:p14="http://schemas.microsoft.com/office/powerpoint/2010/main" val="1491116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755640" y="426240"/>
            <a:ext cx="13606920" cy="8274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ángulo 1"/>
          <p:cNvSpPr>
            <a:spLocks noChangeArrowheads="1"/>
          </p:cNvSpPr>
          <p:nvPr/>
        </p:nvSpPr>
        <p:spPr bwMode="auto">
          <a:xfrm>
            <a:off x="207640" y="4272432"/>
            <a:ext cx="10379822" cy="5170646"/>
          </a:xfrm>
          <a:prstGeom prst="rect">
            <a:avLst/>
          </a:prstGeom>
          <a:solidFill>
            <a:srgbClr val="0070C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3600"/>
              </a:lnSpc>
              <a:buFont typeface="Arial" charset="0"/>
              <a:buChar char="•"/>
            </a:pPr>
            <a:r>
              <a:rPr lang="ca-ES" sz="2000" b="1" dirty="0" smtClean="0"/>
              <a:t> </a:t>
            </a:r>
            <a:r>
              <a:rPr lang="ca-ES" sz="2000" dirty="0" smtClean="0"/>
              <a:t>Si l’estat de salut ho permet,</a:t>
            </a:r>
            <a:r>
              <a:rPr lang="ca-ES" sz="2000" b="1" dirty="0" smtClean="0"/>
              <a:t> </a:t>
            </a:r>
            <a:r>
              <a:rPr lang="ca-ES" sz="2000" b="1" dirty="0" smtClean="0">
                <a:solidFill>
                  <a:schemeClr val="bg1"/>
                </a:solidFill>
              </a:rPr>
              <a:t>1 únic</a:t>
            </a:r>
            <a:r>
              <a:rPr lang="ca-ES" sz="2000" b="1" dirty="0" smtClean="0"/>
              <a:t> </a:t>
            </a:r>
            <a:r>
              <a:rPr lang="ca-ES" sz="2000" dirty="0" smtClean="0"/>
              <a:t>familiar podrà visitar el pacient a l’Àrea de Crítics i Observació, de </a:t>
            </a:r>
            <a:r>
              <a:rPr lang="ca-ES" sz="2000" b="1" dirty="0" smtClean="0">
                <a:solidFill>
                  <a:schemeClr val="bg1"/>
                </a:solidFill>
              </a:rPr>
              <a:t>dilluns a diumenge</a:t>
            </a:r>
            <a:r>
              <a:rPr lang="ca-ES" sz="2000" b="1" dirty="0" smtClean="0">
                <a:solidFill>
                  <a:srgbClr val="0063A3"/>
                </a:solidFill>
              </a:rPr>
              <a:t>,</a:t>
            </a:r>
            <a:r>
              <a:rPr lang="ca-ES" sz="2000" dirty="0" smtClean="0"/>
              <a:t> en horari de </a:t>
            </a:r>
            <a:r>
              <a:rPr lang="ca-ES" sz="2000" b="1" dirty="0" smtClean="0">
                <a:solidFill>
                  <a:schemeClr val="bg1"/>
                </a:solidFill>
              </a:rPr>
              <a:t>13.30 a 14.30 hores</a:t>
            </a:r>
            <a:r>
              <a:rPr lang="ca-ES" sz="2000" b="1" dirty="0">
                <a:solidFill>
                  <a:schemeClr val="bg1"/>
                </a:solidFill>
              </a:rPr>
              <a:t> </a:t>
            </a:r>
            <a:r>
              <a:rPr lang="ca-ES" sz="2000" b="1" dirty="0" smtClean="0">
                <a:solidFill>
                  <a:schemeClr val="bg1"/>
                </a:solidFill>
              </a:rPr>
              <a:t>i de 19.30 a 20.30 hores.</a:t>
            </a:r>
          </a:p>
          <a:p>
            <a:pPr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 smtClean="0"/>
              <a:t> Recordem mesures </a:t>
            </a:r>
            <a:r>
              <a:rPr lang="ca-ES" sz="2000" dirty="0"/>
              <a:t>de </a:t>
            </a:r>
            <a:r>
              <a:rPr lang="ca-ES" sz="2000" b="1">
                <a:solidFill>
                  <a:schemeClr val="bg1"/>
                </a:solidFill>
              </a:rPr>
              <a:t>seguretat </a:t>
            </a:r>
            <a:r>
              <a:rPr lang="ca-ES" sz="2000" smtClean="0"/>
              <a:t>:</a:t>
            </a:r>
            <a:endParaRPr lang="ca-ES" sz="2000" dirty="0" smtClean="0"/>
          </a:p>
          <a:p>
            <a:pPr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/>
              <a:t> </a:t>
            </a:r>
            <a:r>
              <a:rPr lang="ca-ES" sz="2000" dirty="0" smtClean="0"/>
              <a:t>Per </a:t>
            </a:r>
            <a:r>
              <a:rPr lang="ca-ES" sz="2000" dirty="0"/>
              <a:t>accedir al </a:t>
            </a:r>
            <a:r>
              <a:rPr lang="ca-ES" sz="2000" dirty="0" smtClean="0"/>
              <a:t>servei, </a:t>
            </a:r>
            <a:r>
              <a:rPr lang="ca-ES" sz="2000" dirty="0"/>
              <a:t>és </a:t>
            </a:r>
            <a:r>
              <a:rPr lang="ca-ES" sz="2000" b="1" dirty="0">
                <a:solidFill>
                  <a:srgbClr val="FFC000"/>
                </a:solidFill>
              </a:rPr>
              <a:t>responsabilitat</a:t>
            </a:r>
            <a:r>
              <a:rPr lang="ca-ES" sz="2000" dirty="0">
                <a:solidFill>
                  <a:srgbClr val="FFC000"/>
                </a:solidFill>
              </a:rPr>
              <a:t> </a:t>
            </a:r>
            <a:r>
              <a:rPr lang="ca-ES" sz="2000" dirty="0"/>
              <a:t>del familiar</a:t>
            </a:r>
            <a:r>
              <a:rPr lang="ca-ES" sz="2000" dirty="0" smtClean="0"/>
              <a:t>:</a:t>
            </a:r>
          </a:p>
          <a:p>
            <a:pPr lvl="1"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/>
              <a:t> No presentar simptomatologia compatible amb la COVID-19 o haver estat en contacte en els darrers 14 dies amb una persona actualment COVID-19 positiva</a:t>
            </a:r>
          </a:p>
          <a:p>
            <a:pPr lvl="1"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/>
              <a:t> Presentar el </a:t>
            </a:r>
            <a:r>
              <a:rPr lang="ca-ES" sz="2000" b="1" dirty="0">
                <a:solidFill>
                  <a:srgbClr val="FFC000"/>
                </a:solidFill>
              </a:rPr>
              <a:t>certificat amb la pauta de vacunació completa contra la COVID-19 </a:t>
            </a:r>
            <a:r>
              <a:rPr lang="ca-ES" sz="2000" dirty="0">
                <a:solidFill>
                  <a:srgbClr val="FFC000"/>
                </a:solidFill>
              </a:rPr>
              <a:t>i </a:t>
            </a:r>
            <a:r>
              <a:rPr lang="ca-ES" sz="2000" b="1" dirty="0">
                <a:solidFill>
                  <a:srgbClr val="FFC000"/>
                </a:solidFill>
              </a:rPr>
              <a:t>DNI</a:t>
            </a:r>
            <a:r>
              <a:rPr lang="ca-ES" sz="2000" dirty="0">
                <a:solidFill>
                  <a:srgbClr val="FFC000"/>
                </a:solidFill>
              </a:rPr>
              <a:t>.</a:t>
            </a:r>
          </a:p>
          <a:p>
            <a:pPr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 smtClean="0"/>
              <a:t> La informació mèdica serà tramesa per </a:t>
            </a:r>
            <a:r>
              <a:rPr lang="ca-ES" sz="2000" dirty="0" smtClean="0">
                <a:solidFill>
                  <a:schemeClr val="bg1"/>
                </a:solidFill>
              </a:rPr>
              <a:t>telèfon</a:t>
            </a:r>
            <a:r>
              <a:rPr lang="ca-ES" sz="2000" dirty="0" smtClean="0"/>
              <a:t>.</a:t>
            </a:r>
            <a:endParaRPr lang="ca-ES" sz="200" b="1" dirty="0" smtClean="0">
              <a:solidFill>
                <a:srgbClr val="FFC000"/>
              </a:solidFill>
            </a:endParaRPr>
          </a:p>
          <a:p>
            <a:pPr algn="just">
              <a:lnSpc>
                <a:spcPts val="3600"/>
              </a:lnSpc>
              <a:buFont typeface="Arial" charset="0"/>
              <a:buChar char="•"/>
            </a:pPr>
            <a:endParaRPr lang="ca-ES" sz="100" dirty="0" smtClean="0"/>
          </a:p>
        </p:txBody>
      </p:sp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3117460" y="10234381"/>
            <a:ext cx="8299822" cy="35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r>
              <a:rPr lang="ca-ES" sz="1700" b="1" u="sng" dirty="0" smtClean="0">
                <a:solidFill>
                  <a:srgbClr val="B9CDE5"/>
                </a:solidFill>
                <a:latin typeface="+mn-lt"/>
                <a:cs typeface="+mn-cs"/>
              </a:rPr>
              <a:t>Gràcies per la vostra col·laboració i responsabilitat  -    www.bsa.cat </a:t>
            </a:r>
            <a:endParaRPr lang="ca-ES" sz="1700" b="1" u="sng" dirty="0">
              <a:solidFill>
                <a:srgbClr val="B9CDE5"/>
              </a:solidFill>
              <a:latin typeface="+mn-lt"/>
              <a:cs typeface="+mn-cs"/>
            </a:endParaRPr>
          </a:p>
        </p:txBody>
      </p:sp>
      <p:sp>
        <p:nvSpPr>
          <p:cNvPr id="44" name="CustomShape 6"/>
          <p:cNvSpPr/>
          <p:nvPr/>
        </p:nvSpPr>
        <p:spPr>
          <a:xfrm rot="16200000">
            <a:off x="14264702" y="9592334"/>
            <a:ext cx="1574831" cy="3986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r">
              <a:lnSpc>
                <a:spcPts val="1200"/>
              </a:lnSpc>
              <a:defRPr/>
            </a:pPr>
            <a:r>
              <a:rPr lang="ca-ES" sz="1000" dirty="0" smtClean="0">
                <a:solidFill>
                  <a:srgbClr val="000000"/>
                </a:solidFill>
              </a:rPr>
              <a:t>Servei d’Urgències HMB</a:t>
            </a:r>
          </a:p>
          <a:p>
            <a:pPr algn="r">
              <a:lnSpc>
                <a:spcPts val="1200"/>
              </a:lnSpc>
              <a:defRPr/>
            </a:pPr>
            <a:endParaRPr lang="es-ES" sz="1000" dirty="0"/>
          </a:p>
        </p:txBody>
      </p:sp>
      <p:pic>
        <p:nvPicPr>
          <p:cNvPr id="15366" name="Imagen 12" descr="distancia 1,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6130" y="5694884"/>
            <a:ext cx="517978" cy="44536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5" name="CustomShape 6"/>
          <p:cNvSpPr/>
          <p:nvPr/>
        </p:nvSpPr>
        <p:spPr>
          <a:xfrm rot="16200000">
            <a:off x="14311546" y="8473669"/>
            <a:ext cx="1239838" cy="2413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 fontAlgn="auto">
              <a:lnSpc>
                <a:spcPts val="11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600" spc="-1" dirty="0">
                <a:solidFill>
                  <a:srgbClr val="000000"/>
                </a:solidFill>
              </a:rPr>
              <a:t>Icones www.flaticon.com</a:t>
            </a:r>
            <a:endParaRPr lang="es-ES" sz="600" spc="-1" dirty="0"/>
          </a:p>
        </p:txBody>
      </p:sp>
      <p:pic>
        <p:nvPicPr>
          <p:cNvPr id="15369" name="Imagen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35135" y="5694884"/>
            <a:ext cx="372993" cy="44536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5370" name="Imagen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96150" y="5710690"/>
            <a:ext cx="451958" cy="44239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726651"/>
              </p:ext>
            </p:extLst>
          </p:nvPr>
        </p:nvGraphicFramePr>
        <p:xfrm>
          <a:off x="239161" y="3763416"/>
          <a:ext cx="103167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67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PACIENTS</a:t>
                      </a:r>
                      <a:r>
                        <a:rPr lang="ca-ES" baseline="0" dirty="0" smtClean="0"/>
                        <a:t> NO COVID-19</a:t>
                      </a:r>
                      <a:endParaRPr lang="ca-E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112603"/>
              </p:ext>
            </p:extLst>
          </p:nvPr>
        </p:nvGraphicFramePr>
        <p:xfrm>
          <a:off x="10717306" y="3744012"/>
          <a:ext cx="404534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3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PACIENTS</a:t>
                      </a:r>
                      <a:r>
                        <a:rPr lang="ca-ES" baseline="0" dirty="0" smtClean="0"/>
                        <a:t> COVID-19</a:t>
                      </a:r>
                      <a:endParaRPr lang="ca-E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25" name="Rectángulo 1"/>
          <p:cNvSpPr>
            <a:spLocks noChangeArrowheads="1"/>
          </p:cNvSpPr>
          <p:nvPr/>
        </p:nvSpPr>
        <p:spPr bwMode="auto">
          <a:xfrm>
            <a:off x="10717306" y="4272432"/>
            <a:ext cx="4045344" cy="5170646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600"/>
              </a:lnSpc>
            </a:pPr>
            <a:endParaRPr lang="es-ES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endParaRPr lang="es-ES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endParaRPr lang="es-ES" sz="2000" b="1" dirty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endParaRPr lang="es-ES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r>
              <a:rPr lang="ca-ES" sz="2000" b="1" dirty="0" smtClean="0">
                <a:solidFill>
                  <a:schemeClr val="bg1"/>
                </a:solidFill>
              </a:rPr>
              <a:t>Queda restringit l’accés de manera temporal</a:t>
            </a:r>
          </a:p>
          <a:p>
            <a:pPr algn="ctr">
              <a:lnSpc>
                <a:spcPts val="3600"/>
              </a:lnSpc>
            </a:pPr>
            <a:endParaRPr lang="es-ES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endParaRPr lang="es-ES" sz="2000" b="1" dirty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endParaRPr lang="es-ES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endParaRPr lang="es-ES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3600"/>
              </a:lnSpc>
            </a:pPr>
            <a:endParaRPr lang="ca-ES" sz="100" i="1" dirty="0" smtClean="0">
              <a:solidFill>
                <a:schemeClr val="accent1"/>
              </a:solidFill>
            </a:endParaRPr>
          </a:p>
        </p:txBody>
      </p:sp>
      <p:sp>
        <p:nvSpPr>
          <p:cNvPr id="31" name="CustomShape 7"/>
          <p:cNvSpPr/>
          <p:nvPr/>
        </p:nvSpPr>
        <p:spPr>
          <a:xfrm>
            <a:off x="1113220" y="296234"/>
            <a:ext cx="3644309" cy="3678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defRPr/>
            </a:pPr>
            <a:r>
              <a:rPr lang="ca-ES" dirty="0" smtClean="0"/>
              <a:t>A partir del </a:t>
            </a:r>
            <a:r>
              <a:rPr lang="ca-ES" b="1" dirty="0" smtClean="0"/>
              <a:t>26 de Juliol de 2021</a:t>
            </a:r>
            <a:r>
              <a:rPr lang="ca-ES" dirty="0" smtClean="0"/>
              <a:t> </a:t>
            </a:r>
            <a:endParaRPr lang="ca-ES" b="1" dirty="0"/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19" y="0"/>
            <a:ext cx="818963" cy="944958"/>
          </a:xfrm>
          <a:prstGeom prst="rect">
            <a:avLst/>
          </a:prstGeom>
        </p:spPr>
      </p:pic>
      <p:sp>
        <p:nvSpPr>
          <p:cNvPr id="33" name="Rectángulo 32"/>
          <p:cNvSpPr/>
          <p:nvPr/>
        </p:nvSpPr>
        <p:spPr>
          <a:xfrm>
            <a:off x="699247" y="9792144"/>
            <a:ext cx="14107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a-ES" b="1" dirty="0"/>
              <a:t>BSA </a:t>
            </a:r>
            <a:r>
              <a:rPr lang="ca-ES" b="1" dirty="0" smtClean="0"/>
              <a:t>té la potestat d’anul·lar les visites si no es respecta la normativa</a:t>
            </a:r>
            <a:r>
              <a:rPr lang="ca-ES" b="1" dirty="0"/>
              <a:t>, vital </a:t>
            </a:r>
            <a:r>
              <a:rPr lang="ca-ES" b="1" dirty="0" smtClean="0"/>
              <a:t>per a la seguretat dels pacients.</a:t>
            </a:r>
            <a:endParaRPr lang="ca-ES" b="1" dirty="0"/>
          </a:p>
        </p:txBody>
      </p:sp>
      <p:sp>
        <p:nvSpPr>
          <p:cNvPr id="20" name="Rectángulo 19"/>
          <p:cNvSpPr/>
          <p:nvPr/>
        </p:nvSpPr>
        <p:spPr>
          <a:xfrm>
            <a:off x="463799" y="1384420"/>
            <a:ext cx="14775811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a-ES" sz="4000" dirty="0" smtClean="0"/>
              <a:t>Per la teva </a:t>
            </a:r>
            <a:r>
              <a:rPr lang="ca-ES" sz="4800" b="1" dirty="0" smtClean="0"/>
              <a:t>seguretat</a:t>
            </a:r>
            <a:r>
              <a:rPr lang="ca-ES" sz="4000" dirty="0" smtClean="0"/>
              <a:t> i la dels teus, noves </a:t>
            </a:r>
            <a:r>
              <a:rPr lang="ca-ES" sz="4800" b="1" dirty="0" smtClean="0"/>
              <a:t>mesures</a:t>
            </a:r>
            <a:r>
              <a:rPr lang="ca-ES" sz="5400" b="1" dirty="0" smtClean="0"/>
              <a:t> </a:t>
            </a:r>
            <a:r>
              <a:rPr lang="ca-ES" sz="4800" b="1" dirty="0" smtClean="0"/>
              <a:t>extraordinàries</a:t>
            </a:r>
            <a:r>
              <a:rPr lang="ca-ES" sz="4000" b="1" dirty="0" smtClean="0"/>
              <a:t> </a:t>
            </a:r>
            <a:r>
              <a:rPr lang="ca-ES" sz="4000" dirty="0" smtClean="0"/>
              <a:t>que afecten al </a:t>
            </a:r>
          </a:p>
          <a:p>
            <a:pPr algn="ctr"/>
            <a:r>
              <a:rPr lang="ca-ES" sz="4800" b="1" dirty="0" smtClean="0"/>
              <a:t>règim </a:t>
            </a:r>
            <a:r>
              <a:rPr lang="ca-ES" sz="4800" b="1" dirty="0"/>
              <a:t>de </a:t>
            </a:r>
            <a:r>
              <a:rPr lang="ca-ES" sz="4800" b="1" dirty="0" smtClean="0"/>
              <a:t>visites del </a:t>
            </a:r>
            <a:r>
              <a:rPr lang="ca-ES" sz="4800" b="1" dirty="0"/>
              <a:t>Servei d’Urgències</a:t>
            </a:r>
          </a:p>
          <a:p>
            <a:pPr algn="ctr"/>
            <a:endParaRPr lang="es-ES" sz="54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184</Words>
  <Application>Microsoft Office PowerPoint</Application>
  <PresentationFormat>Personalizado</PresentationFormat>
  <Paragraphs>24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DejaVu Sans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Maria Navarro Asin</dc:creator>
  <dc:description/>
  <cp:lastModifiedBy>Maria Navarro Asin</cp:lastModifiedBy>
  <cp:revision>111</cp:revision>
  <cp:lastPrinted>2021-07-21T08:41:45Z</cp:lastPrinted>
  <dcterms:created xsi:type="dcterms:W3CDTF">2020-03-03T15:03:03Z</dcterms:created>
  <dcterms:modified xsi:type="dcterms:W3CDTF">2021-07-21T11:32:22Z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