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</p:sldIdLst>
  <p:sldSz cx="7562850" cy="10688638"/>
  <p:notesSz cx="7559675" cy="10691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90"/>
    <p:restoredTop sz="94694"/>
  </p:normalViewPr>
  <p:slideViewPr>
    <p:cSldViewPr snapToGrid="0">
      <p:cViewPr varScale="1">
        <p:scale>
          <a:sx n="70" d="100"/>
          <a:sy n="70" d="100"/>
        </p:scale>
        <p:origin x="21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3-04-12T15:59:58" idx="1">
    <p:pos x="0" y="0"/>
    <p:text>1- Tria un model dels 4
2- Certifica que és una activitat per USUARIS
3- Certifica que BSA co organitza (logotip d’altres entitats a la banda dreta inferior, deixem com a exemple el logotip de l'Ajuntament de Badalona que cal validar i/o canviar si s'escau)
4- El text sempre en català. 
5- Preferentment utilitza colors corporatius, tipus de lletra Arial, evitant abuscar majúscules I altres recursos com negreta, cursiva…
6- Es poden fer servir imatges, icones, sempre amb els permissos adients
7- Incorpora tota la informació? 
	- Títol I descripció
	- Data, horari I lloc
	- A càrrec dels professionals
	- Públic al que s’adreça (criteris inclusió, activitat oberta o no…)
	- Inscripció (cal fer-la prèvia o no, com, terminis)
	- Altres (consells com ara què cal portar…)
Al marge inferior esquerra mes I any de producció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8000" y="5738760"/>
            <a:ext cx="68061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865680" y="573876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219132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9120" y="2500920"/>
            <a:ext cx="219132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80600" y="2500920"/>
            <a:ext cx="219132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378000" y="5738760"/>
            <a:ext cx="219132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9120" y="5738760"/>
            <a:ext cx="219132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980600" y="5738760"/>
            <a:ext cx="219132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619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619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378000" y="426240"/>
            <a:ext cx="6806160" cy="827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619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619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3865680" y="573876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68061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378000" y="5738760"/>
            <a:ext cx="68061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3865680" y="573876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219132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2679120" y="2500920"/>
            <a:ext cx="219132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980600" y="2500920"/>
            <a:ext cx="219132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378000" y="5738760"/>
            <a:ext cx="219132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2679120" y="5738760"/>
            <a:ext cx="219132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4980600" y="5738760"/>
            <a:ext cx="219132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619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619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8000" y="426240"/>
            <a:ext cx="6806160" cy="827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619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619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5680" y="573876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68061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a-ES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a-ES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a-ES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a-ES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a-ES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a-ES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comments" Target="../comments/commen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Imagen 1" descr="BSA pauta cartells activitat 21SET225.png"/>
          <p:cNvPicPr/>
          <p:nvPr/>
        </p:nvPicPr>
        <p:blipFill>
          <a:blip r:embed="rId3"/>
          <a:stretch/>
        </p:blipFill>
        <p:spPr>
          <a:xfrm>
            <a:off x="0" y="9585720"/>
            <a:ext cx="7558920" cy="493560"/>
          </a:xfrm>
          <a:prstGeom prst="rect">
            <a:avLst/>
          </a:prstGeom>
          <a:ln w="0">
            <a:noFill/>
          </a:ln>
        </p:spPr>
      </p:pic>
      <p:sp>
        <p:nvSpPr>
          <p:cNvPr id="77" name="Rectángulo 2"/>
          <p:cNvSpPr/>
          <p:nvPr/>
        </p:nvSpPr>
        <p:spPr>
          <a:xfrm>
            <a:off x="578160" y="1680840"/>
            <a:ext cx="6426000" cy="363030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3200" b="1" strike="noStrike" spc="-1" dirty="0" err="1">
                <a:solidFill>
                  <a:srgbClr val="0070C0"/>
                </a:solidFill>
                <a:latin typeface="Arial"/>
                <a:ea typeface="DejaVu Sans"/>
              </a:rPr>
              <a:t>Títol</a:t>
            </a:r>
            <a:r>
              <a:rPr lang="es-ES" sz="32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 de </a:t>
            </a:r>
            <a:r>
              <a:rPr lang="es-ES" sz="3200" b="1" strike="noStrike" spc="-1" dirty="0" err="1">
                <a:solidFill>
                  <a:srgbClr val="0070C0"/>
                </a:solidFill>
                <a:latin typeface="Arial"/>
                <a:ea typeface="DejaVu Sans"/>
              </a:rPr>
              <a:t>l’activitat</a:t>
            </a:r>
            <a:endParaRPr lang="ca-ES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a-ES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a-ES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a-ES" sz="32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2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El </a:t>
            </a:r>
            <a:r>
              <a:rPr lang="es-ES" sz="2800" b="0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proper</a:t>
            </a:r>
            <a:r>
              <a:rPr lang="es-ES" sz="2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es-ES" sz="2800" b="0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dimarts</a:t>
            </a:r>
            <a:r>
              <a:rPr lang="es-ES" sz="2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se celebra </a:t>
            </a:r>
            <a:r>
              <a:rPr lang="es-ES" sz="2800" b="0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l'acte</a:t>
            </a:r>
            <a:r>
              <a:rPr lang="es-ES" sz="2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ca-ES" sz="2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2800" b="0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xxxx</a:t>
            </a:r>
            <a:endParaRPr lang="ca-ES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br>
              <a:rPr dirty="0"/>
            </a:br>
            <a:endParaRPr lang="ca-ES" sz="2800" b="0" strike="noStrike" spc="-1" dirty="0">
              <a:latin typeface="Arial"/>
            </a:endParaRPr>
          </a:p>
        </p:txBody>
      </p:sp>
      <p:sp>
        <p:nvSpPr>
          <p:cNvPr id="79" name="Rectángulo 5"/>
          <p:cNvSpPr/>
          <p:nvPr/>
        </p:nvSpPr>
        <p:spPr>
          <a:xfrm>
            <a:off x="1029960" y="5423040"/>
            <a:ext cx="6108480" cy="1461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000" b="1" strike="noStrike" spc="-1" dirty="0">
                <a:solidFill>
                  <a:srgbClr val="F3912D"/>
                </a:solidFill>
                <a:latin typeface="Arial"/>
                <a:ea typeface="DejaVu Sans"/>
              </a:rPr>
              <a:t>· DATA</a:t>
            </a:r>
            <a:r>
              <a:rPr lang="es-ES" sz="2000" b="0" strike="noStrike" spc="-1" dirty="0">
                <a:solidFill>
                  <a:srgbClr val="F3912D"/>
                </a:solidFill>
                <a:latin typeface="Arial"/>
                <a:ea typeface="DejaVu Sans"/>
              </a:rPr>
              <a:t>: </a:t>
            </a:r>
            <a:r>
              <a:rPr lang="es-ES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24/01/2023                                  </a:t>
            </a:r>
            <a:endParaRPr lang="ca-ES" sz="2000" b="0" strike="noStrike" spc="-1" dirty="0">
              <a:latin typeface="Arial"/>
            </a:endParaRPr>
          </a:p>
          <a:p>
            <a:pPr>
              <a:lnSpc>
                <a:spcPct val="150000"/>
              </a:lnSpc>
            </a:pPr>
            <a:r>
              <a:rPr lang="es-ES" sz="2000" b="1" strike="noStrike" spc="-1" dirty="0">
                <a:solidFill>
                  <a:srgbClr val="F3912D"/>
                </a:solidFill>
                <a:latin typeface="Arial"/>
                <a:ea typeface="DejaVu Sans"/>
              </a:rPr>
              <a:t>· HORA</a:t>
            </a:r>
            <a:r>
              <a:rPr lang="es-ES" sz="2000" b="0" strike="noStrike" spc="-1" dirty="0">
                <a:solidFill>
                  <a:srgbClr val="F3912D"/>
                </a:solidFill>
                <a:latin typeface="Arial"/>
                <a:ea typeface="DejaVu Sans"/>
              </a:rPr>
              <a:t>: </a:t>
            </a:r>
            <a:r>
              <a:rPr lang="es-ES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18 </a:t>
            </a:r>
            <a:r>
              <a:rPr lang="es-ES" sz="20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hores</a:t>
            </a:r>
            <a:endParaRPr lang="ca-ES" sz="2000" b="0" strike="noStrike" spc="-1" dirty="0">
              <a:latin typeface="Arial"/>
            </a:endParaRPr>
          </a:p>
          <a:p>
            <a:pPr>
              <a:lnSpc>
                <a:spcPct val="150000"/>
              </a:lnSpc>
            </a:pPr>
            <a:r>
              <a:rPr lang="es-ES" sz="2000" b="1" strike="noStrike" spc="-1" dirty="0">
                <a:solidFill>
                  <a:srgbClr val="F3912D"/>
                </a:solidFill>
                <a:latin typeface="Arial"/>
                <a:ea typeface="DejaVu Sans"/>
              </a:rPr>
              <a:t>· </a:t>
            </a:r>
            <a:r>
              <a:rPr lang="es-ES" sz="2000" b="1" strike="noStrike" spc="-1" dirty="0" err="1">
                <a:solidFill>
                  <a:srgbClr val="F3912D"/>
                </a:solidFill>
                <a:latin typeface="Arial"/>
                <a:ea typeface="DejaVu Sans"/>
              </a:rPr>
              <a:t>LLOC</a:t>
            </a:r>
            <a:r>
              <a:rPr lang="es-ES" sz="2000" b="0" strike="noStrike" spc="-1" dirty="0">
                <a:solidFill>
                  <a:srgbClr val="F3912D"/>
                </a:solidFill>
                <a:latin typeface="Arial"/>
                <a:ea typeface="DejaVu Sans"/>
              </a:rPr>
              <a:t>:</a:t>
            </a:r>
            <a:r>
              <a:rPr lang="es-ES" sz="2000" b="1" strike="noStrike" spc="-1" dirty="0">
                <a:solidFill>
                  <a:srgbClr val="F3912D"/>
                </a:solidFill>
                <a:latin typeface="Arial"/>
                <a:ea typeface="DejaVu Sans"/>
              </a:rPr>
              <a:t> </a:t>
            </a:r>
            <a:r>
              <a:rPr lang="es-ES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Centre </a:t>
            </a:r>
            <a:r>
              <a:rPr lang="es-ES" sz="20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d’Atenció</a:t>
            </a:r>
            <a:r>
              <a:rPr lang="es-ES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s-ES" sz="20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Primària</a:t>
            </a:r>
            <a:r>
              <a:rPr lang="es-ES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s-ES" sz="20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xxx</a:t>
            </a:r>
            <a:endParaRPr lang="ca-ES" sz="2000" b="0" strike="noStrike" spc="-1" dirty="0">
              <a:latin typeface="Arial"/>
            </a:endParaRPr>
          </a:p>
        </p:txBody>
      </p:sp>
      <p:sp>
        <p:nvSpPr>
          <p:cNvPr id="80" name="Rectángulo 6"/>
          <p:cNvSpPr/>
          <p:nvPr/>
        </p:nvSpPr>
        <p:spPr>
          <a:xfrm>
            <a:off x="833760" y="7471080"/>
            <a:ext cx="5914800" cy="8705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Es </a:t>
            </a:r>
            <a:r>
              <a:rPr lang="es-E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prega</a:t>
            </a:r>
            <a:r>
              <a:rPr lang="es-E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s-E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confirmació</a:t>
            </a:r>
            <a:r>
              <a:rPr lang="es-E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s-E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d’assistència</a:t>
            </a:r>
            <a:r>
              <a:rPr lang="es-E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s-E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abans</a:t>
            </a:r>
            <a:r>
              <a:rPr lang="es-E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del </a:t>
            </a:r>
            <a:r>
              <a:rPr lang="es-E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dia</a:t>
            </a:r>
            <a:r>
              <a:rPr lang="es-E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lang="ca-ES" sz="1800" b="0" strike="noStrike" spc="-1" dirty="0">
              <a:latin typeface="Arial"/>
            </a:endParaRPr>
          </a:p>
          <a:p>
            <a:pPr>
              <a:lnSpc>
                <a:spcPct val="150000"/>
              </a:lnSpc>
            </a:pPr>
            <a:r>
              <a:rPr lang="es-E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23 de </a:t>
            </a:r>
            <a:r>
              <a:rPr lang="es-E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gener</a:t>
            </a:r>
            <a:r>
              <a:rPr lang="es-E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al </a:t>
            </a:r>
            <a:r>
              <a:rPr lang="es-E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correu</a:t>
            </a:r>
            <a:r>
              <a:rPr lang="es-E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s-E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electrònic</a:t>
            </a:r>
            <a:r>
              <a:rPr lang="es-E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s-ES" sz="1800" b="1" i="1" strike="noStrike" spc="-1" dirty="0" err="1">
                <a:solidFill>
                  <a:srgbClr val="0070C0"/>
                </a:solidFill>
                <a:latin typeface="Arial"/>
                <a:ea typeface="DejaVu Sans"/>
              </a:rPr>
              <a:t>xxx@bsa.cat</a:t>
            </a:r>
            <a:endParaRPr lang="ca-ES" sz="1800" b="0" strike="noStrike" spc="-1" dirty="0">
              <a:latin typeface="Arial"/>
            </a:endParaRPr>
          </a:p>
        </p:txBody>
      </p:sp>
      <p:sp>
        <p:nvSpPr>
          <p:cNvPr id="81" name="Rectángulo 80"/>
          <p:cNvSpPr/>
          <p:nvPr/>
        </p:nvSpPr>
        <p:spPr>
          <a:xfrm>
            <a:off x="193680" y="10260000"/>
            <a:ext cx="884880" cy="259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ca-ES" sz="1200" b="0" strike="noStrike" spc="-1">
                <a:solidFill>
                  <a:srgbClr val="000000"/>
                </a:solidFill>
                <a:latin typeface="Arial"/>
                <a:ea typeface="DejaVu Sans"/>
              </a:rPr>
              <a:t>Mes i any</a:t>
            </a:r>
            <a:endParaRPr lang="ca-ES" sz="1200" b="0" strike="noStrike" spc="-1">
              <a:latin typeface="Arial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A5AF2867-76AE-FB7E-0264-19B1A26017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6185" y="10075060"/>
            <a:ext cx="1606550" cy="4445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9B683FCB-6D74-4C03-85CE-29308B6AAE7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043" y="10091455"/>
            <a:ext cx="2326467" cy="45080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Imagen 1" descr="BSA pauta cartells activitat 21SET225.png"/>
          <p:cNvPicPr/>
          <p:nvPr/>
        </p:nvPicPr>
        <p:blipFill>
          <a:blip r:embed="rId3"/>
          <a:stretch/>
        </p:blipFill>
        <p:spPr>
          <a:xfrm>
            <a:off x="0" y="9585720"/>
            <a:ext cx="7558920" cy="493560"/>
          </a:xfrm>
          <a:prstGeom prst="rect">
            <a:avLst/>
          </a:prstGeom>
          <a:ln w="0">
            <a:noFill/>
          </a:ln>
        </p:spPr>
      </p:pic>
      <p:sp>
        <p:nvSpPr>
          <p:cNvPr id="83" name="Rectángulo 82"/>
          <p:cNvSpPr/>
          <p:nvPr/>
        </p:nvSpPr>
        <p:spPr>
          <a:xfrm>
            <a:off x="193680" y="10260360"/>
            <a:ext cx="884880" cy="259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ca-ES" sz="1200" b="0" strike="noStrike" spc="-1">
                <a:solidFill>
                  <a:srgbClr val="000000"/>
                </a:solidFill>
                <a:latin typeface="Arial"/>
                <a:ea typeface="DejaVu Sans"/>
              </a:rPr>
              <a:t>Mes i any</a:t>
            </a:r>
            <a:endParaRPr lang="ca-ES" sz="1200" b="0" strike="noStrike" spc="-1">
              <a:latin typeface="Arial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5BC4B988-DF5D-4FC8-963D-1CFF773ACA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2878" y="10119465"/>
            <a:ext cx="1606550" cy="444500"/>
          </a:xfrm>
          <a:prstGeom prst="rect">
            <a:avLst/>
          </a:prstGeom>
        </p:spPr>
      </p:pic>
      <p:pic>
        <p:nvPicPr>
          <p:cNvPr id="3" name="Imagen 4">
            <a:extLst>
              <a:ext uri="{FF2B5EF4-FFF2-40B4-BE49-F238E27FC236}">
                <a16:creationId xmlns:a16="http://schemas.microsoft.com/office/drawing/2014/main" id="{D602EAD9-51D9-D8C2-CA0E-F4530B5C595E}"/>
              </a:ext>
            </a:extLst>
          </p:cNvPr>
          <p:cNvPicPr/>
          <p:nvPr/>
        </p:nvPicPr>
        <p:blipFill>
          <a:blip r:embed="rId5"/>
          <a:stretch/>
        </p:blipFill>
        <p:spPr>
          <a:xfrm>
            <a:off x="6400800" y="10047830"/>
            <a:ext cx="993240" cy="535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Imagen 1" descr="BSA pauta cartells activitat 21SET225.png"/>
          <p:cNvPicPr/>
          <p:nvPr/>
        </p:nvPicPr>
        <p:blipFill>
          <a:blip r:embed="rId3"/>
          <a:stretch/>
        </p:blipFill>
        <p:spPr>
          <a:xfrm>
            <a:off x="0" y="9585720"/>
            <a:ext cx="7558920" cy="493560"/>
          </a:xfrm>
          <a:prstGeom prst="rect">
            <a:avLst/>
          </a:prstGeom>
          <a:ln w="0">
            <a:noFill/>
          </a:ln>
        </p:spPr>
      </p:pic>
      <p:sp>
        <p:nvSpPr>
          <p:cNvPr id="85" name="Rectángulo 84"/>
          <p:cNvSpPr/>
          <p:nvPr/>
        </p:nvSpPr>
        <p:spPr>
          <a:xfrm>
            <a:off x="193680" y="10260360"/>
            <a:ext cx="884880" cy="259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ca-ES" sz="1200" b="0" strike="noStrike" spc="-1">
                <a:solidFill>
                  <a:srgbClr val="000000"/>
                </a:solidFill>
                <a:latin typeface="Arial"/>
                <a:ea typeface="DejaVu Sans"/>
              </a:rPr>
              <a:t>Mes i any</a:t>
            </a:r>
            <a:endParaRPr lang="ca-ES" sz="1200" b="0" strike="noStrike" spc="-1">
              <a:latin typeface="Arial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5950F816-7DF4-8C15-5F00-26722EF81C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2878" y="10119465"/>
            <a:ext cx="1606550" cy="444500"/>
          </a:xfrm>
          <a:prstGeom prst="rect">
            <a:avLst/>
          </a:prstGeom>
        </p:spPr>
      </p:pic>
      <p:pic>
        <p:nvPicPr>
          <p:cNvPr id="3" name="Imagen 4">
            <a:extLst>
              <a:ext uri="{FF2B5EF4-FFF2-40B4-BE49-F238E27FC236}">
                <a16:creationId xmlns:a16="http://schemas.microsoft.com/office/drawing/2014/main" id="{6A5993B7-DF05-694E-45F6-6695A0A6915F}"/>
              </a:ext>
            </a:extLst>
          </p:cNvPr>
          <p:cNvPicPr/>
          <p:nvPr/>
        </p:nvPicPr>
        <p:blipFill>
          <a:blip r:embed="rId5"/>
          <a:stretch/>
        </p:blipFill>
        <p:spPr>
          <a:xfrm>
            <a:off x="6400800" y="10047830"/>
            <a:ext cx="993240" cy="535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Imagen 1" descr="BSA pauta cartells activitat 21SET225.png"/>
          <p:cNvPicPr/>
          <p:nvPr/>
        </p:nvPicPr>
        <p:blipFill>
          <a:blip r:embed="rId3"/>
          <a:stretch/>
        </p:blipFill>
        <p:spPr>
          <a:xfrm>
            <a:off x="0" y="9585720"/>
            <a:ext cx="7558920" cy="493560"/>
          </a:xfrm>
          <a:prstGeom prst="rect">
            <a:avLst/>
          </a:prstGeom>
          <a:ln w="0">
            <a:noFill/>
          </a:ln>
        </p:spPr>
      </p:pic>
      <p:sp>
        <p:nvSpPr>
          <p:cNvPr id="87" name="Rectángulo 86"/>
          <p:cNvSpPr/>
          <p:nvPr/>
        </p:nvSpPr>
        <p:spPr>
          <a:xfrm>
            <a:off x="193680" y="10260360"/>
            <a:ext cx="884880" cy="259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ca-ES" sz="1200" b="0" strike="noStrike" spc="-1">
                <a:solidFill>
                  <a:srgbClr val="000000"/>
                </a:solidFill>
                <a:latin typeface="Arial"/>
                <a:ea typeface="DejaVu Sans"/>
              </a:rPr>
              <a:t>Mes i any</a:t>
            </a:r>
            <a:endParaRPr lang="ca-ES" sz="1200" b="0" strike="noStrike" spc="-1">
              <a:latin typeface="Arial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8B5C131-889B-B4E1-779C-62DA2A0953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2878" y="10119465"/>
            <a:ext cx="1606550" cy="444500"/>
          </a:xfrm>
          <a:prstGeom prst="rect">
            <a:avLst/>
          </a:prstGeom>
        </p:spPr>
      </p:pic>
      <p:pic>
        <p:nvPicPr>
          <p:cNvPr id="3" name="Imagen 4">
            <a:extLst>
              <a:ext uri="{FF2B5EF4-FFF2-40B4-BE49-F238E27FC236}">
                <a16:creationId xmlns:a16="http://schemas.microsoft.com/office/drawing/2014/main" id="{D21187E0-6CA9-AA5E-262F-C98E34CEF94E}"/>
              </a:ext>
            </a:extLst>
          </p:cNvPr>
          <p:cNvPicPr/>
          <p:nvPr/>
        </p:nvPicPr>
        <p:blipFill>
          <a:blip r:embed="rId5"/>
          <a:stretch/>
        </p:blipFill>
        <p:spPr>
          <a:xfrm>
            <a:off x="6400800" y="10047830"/>
            <a:ext cx="993240" cy="535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</TotalTime>
  <Words>57</Words>
  <Application>Microsoft Office PowerPoint</Application>
  <PresentationFormat>Personalizado</PresentationFormat>
  <Paragraphs>16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Calibri</vt:lpstr>
      <vt:lpstr>Symbol</vt:lpstr>
      <vt:lpstr>Wingdings</vt:lpstr>
      <vt:lpstr>Office Theme</vt:lpstr>
      <vt:lpstr>Office Theme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/>
  <dc:description/>
  <cp:lastModifiedBy>mnasin</cp:lastModifiedBy>
  <cp:revision>21</cp:revision>
  <dcterms:created xsi:type="dcterms:W3CDTF">2021-04-09T08:30:49Z</dcterms:created>
  <dcterms:modified xsi:type="dcterms:W3CDTF">2024-03-06T16:24:47Z</dcterms:modified>
  <dc:language>ca-ES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Personalizado</vt:lpwstr>
  </property>
  <property fmtid="{D5CDD505-2E9C-101B-9397-08002B2CF9AE}" pid="3" name="Slides">
    <vt:i4>4</vt:i4>
  </property>
</Properties>
</file>