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item4.xml" ContentType="application/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_rels/item4.xml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customXml" Target="../customXml/item4.xml"/><Relationship Id="rId8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601200" cy="128016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ES" sz="4400" spc="-1" strike="noStrike">
                <a:latin typeface="Arial"/>
              </a:rPr>
              <a:t>Feu clic per a moure la diapositiva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s-ES" sz="2000" spc="-1" strike="noStrike">
                <a:latin typeface="Arial"/>
              </a:rPr>
              <a:t>Feu clic per a editar el format de les notes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s-ES" sz="1400" spc="-1" strike="noStrike">
                <a:latin typeface="Times New Roman"/>
              </a:rPr>
              <a:t>&lt;capçalera&gt;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s-ES" sz="1400" spc="-1" strike="noStrike">
                <a:latin typeface="Times New Roman"/>
              </a:rPr>
              <a:t>&lt;data/hora&gt;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s-ES" sz="1400" spc="-1" strike="noStrike">
                <a:latin typeface="Times New Roman"/>
              </a:rPr>
              <a:t>&lt;peu de pàgina&gt;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24DB989D-BFA3-4DF7-826C-ED58D2E5391C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ldImg"/>
          </p:nvPr>
        </p:nvSpPr>
        <p:spPr>
          <a:xfrm>
            <a:off x="2003400" y="744480"/>
            <a:ext cx="2790000" cy="3722040"/>
          </a:xfrm>
          <a:prstGeom prst="rect">
            <a:avLst/>
          </a:prstGeom>
        </p:spPr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s-ES" sz="2000" spc="-1" strike="noStrike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1A8FBBF-E3C0-41A8-BEDA-A7DD7E410A58}" type="slidenum">
              <a:rPr b="0" lang="ca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es-ES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2003400" y="744480"/>
            <a:ext cx="2790000" cy="3722040"/>
          </a:xfrm>
          <a:prstGeom prst="rect">
            <a:avLst/>
          </a:prstGeom>
        </p:spPr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s-ES" sz="2000" spc="-1" strike="noStrike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FDD84732-8186-4698-ADDE-08BDFE2526CE}" type="slidenum">
              <a:rPr b="0" lang="ca-E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es-E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407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79880" y="6873840"/>
            <a:ext cx="86407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90752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79880" y="687384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907520" y="687384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01280" y="299556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323040" y="299556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79880" y="687384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401280" y="687384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323040" y="6873840"/>
            <a:ext cx="278208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79880" y="2995560"/>
            <a:ext cx="8640720" cy="7424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407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63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907520" y="2995560"/>
            <a:ext cx="42163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20000" y="3976920"/>
            <a:ext cx="8160480" cy="12717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907520" y="2995560"/>
            <a:ext cx="42163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79880" y="687384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63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90752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907520" y="687384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907520" y="2995560"/>
            <a:ext cx="42163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79880" y="6873840"/>
            <a:ext cx="8640720" cy="354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480" cy="2743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ES" sz="1800" spc="-1" strike="noStrike">
                <a:latin typeface="Arial"/>
              </a:rPr>
              <a:t>Feu clic per a editar el format del text del títol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40720" cy="7424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latin typeface="Arial"/>
              </a:rPr>
              <a:t>Feu clic per a editar el format del text de l'esquema</a:t>
            </a:r>
            <a:endParaRPr b="0" lang="es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latin typeface="Arial"/>
              </a:rPr>
              <a:t>Segon nivell d'esquema</a:t>
            </a:r>
            <a:endParaRPr b="0" lang="es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Tercer nivell d'esquema</a:t>
            </a:r>
            <a:endParaRPr b="0" lang="es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latin typeface="Arial"/>
              </a:rPr>
              <a:t>Quart nivell d'esquema</a:t>
            </a:r>
            <a:endParaRPr b="0" lang="es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Cinquè nivell d'esquema</a:t>
            </a:r>
            <a:endParaRPr b="0" lang="es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Sisè nivell d'esquema</a:t>
            </a:r>
            <a:endParaRPr b="0" lang="es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Setè nivell d'esquema</a:t>
            </a:r>
            <a:endParaRPr b="0" lang="es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3.xml"/><Relationship Id="rId7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3.xml"/><Relationship Id="rId7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n 42" descr="Imagen de la pantalla de un celular con texto&#10;&#10;Descripción generada automáticamente con confianza baja"/>
          <p:cNvPicPr/>
          <p:nvPr/>
        </p:nvPicPr>
        <p:blipFill>
          <a:blip r:embed="rId1"/>
          <a:srcRect l="0" t="0" r="0" b="1714"/>
          <a:stretch/>
        </p:blipFill>
        <p:spPr>
          <a:xfrm>
            <a:off x="7173000" y="10880280"/>
            <a:ext cx="1900800" cy="1498320"/>
          </a:xfrm>
          <a:prstGeom prst="rect">
            <a:avLst/>
          </a:prstGeom>
          <a:ln w="0">
            <a:noFill/>
          </a:ln>
        </p:spPr>
      </p:pic>
      <p:pic>
        <p:nvPicPr>
          <p:cNvPr id="45" name="Gráfico 37" descr="Monitor contorno"/>
          <p:cNvPicPr/>
          <p:nvPr/>
        </p:nvPicPr>
        <p:blipFill>
          <a:blip r:embed="rId2"/>
          <a:stretch/>
        </p:blipFill>
        <p:spPr>
          <a:xfrm>
            <a:off x="0" y="4681440"/>
            <a:ext cx="4586760" cy="4310640"/>
          </a:xfrm>
          <a:prstGeom prst="rect">
            <a:avLst/>
          </a:prstGeom>
          <a:ln w="0">
            <a:noFill/>
          </a:ln>
        </p:spPr>
      </p:pic>
      <p:sp>
        <p:nvSpPr>
          <p:cNvPr id="46" name="Line 1"/>
          <p:cNvSpPr/>
          <p:nvPr/>
        </p:nvSpPr>
        <p:spPr>
          <a:xfrm>
            <a:off x="4232520" y="2361600"/>
            <a:ext cx="20520" cy="32688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2"/>
          <p:cNvSpPr/>
          <p:nvPr/>
        </p:nvSpPr>
        <p:spPr>
          <a:xfrm rot="4093800">
            <a:off x="4037400" y="2086920"/>
            <a:ext cx="280800" cy="2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3"/>
          <p:cNvSpPr/>
          <p:nvPr/>
        </p:nvSpPr>
        <p:spPr>
          <a:xfrm>
            <a:off x="6891840" y="1801080"/>
            <a:ext cx="280800" cy="2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Line 4"/>
          <p:cNvSpPr/>
          <p:nvPr/>
        </p:nvSpPr>
        <p:spPr>
          <a:xfrm flipH="1">
            <a:off x="4229640" y="2949120"/>
            <a:ext cx="25200" cy="24948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Line 5"/>
          <p:cNvSpPr/>
          <p:nvPr/>
        </p:nvSpPr>
        <p:spPr>
          <a:xfrm>
            <a:off x="5514480" y="2489400"/>
            <a:ext cx="243720" cy="6912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6"/>
          <p:cNvSpPr/>
          <p:nvPr/>
        </p:nvSpPr>
        <p:spPr>
          <a:xfrm>
            <a:off x="361440" y="712080"/>
            <a:ext cx="7992000" cy="252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a-ES" sz="4000" spc="-1" strike="noStrike">
                <a:solidFill>
                  <a:srgbClr val="8f1736"/>
                </a:solidFill>
                <a:latin typeface="Tahoma"/>
                <a:ea typeface="Tahoma"/>
              </a:rPr>
              <a:t>Creus que l'ús de les tecnologies d'informació milloren la coordinació assistencial?</a:t>
            </a:r>
            <a:endParaRPr b="0" lang="es-ES" sz="4000" spc="-1" strike="noStrike">
              <a:latin typeface="Arial"/>
            </a:endParaRPr>
          </a:p>
        </p:txBody>
      </p:sp>
      <p:sp>
        <p:nvSpPr>
          <p:cNvPr id="52" name="CustomShape 7"/>
          <p:cNvSpPr/>
          <p:nvPr/>
        </p:nvSpPr>
        <p:spPr>
          <a:xfrm>
            <a:off x="824400" y="3069720"/>
            <a:ext cx="7971480" cy="182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Tahoma"/>
                <a:ea typeface="Tahoma"/>
              </a:rPr>
              <a:t>Estem realitzant una </a:t>
            </a:r>
            <a:r>
              <a:rPr b="1" lang="es-ES" sz="2400" spc="-1" strike="noStrike">
                <a:solidFill>
                  <a:srgbClr val="000000"/>
                </a:solidFill>
                <a:latin typeface="Tahoma"/>
                <a:ea typeface="Tahoma"/>
              </a:rPr>
              <a:t>enquesta</a:t>
            </a:r>
            <a:r>
              <a:rPr b="0" lang="es-ES" sz="2000" spc="-1" strike="noStrike">
                <a:solidFill>
                  <a:srgbClr val="000000"/>
                </a:solidFill>
                <a:latin typeface="Tahoma"/>
                <a:ea typeface="Tahoma"/>
              </a:rPr>
              <a:t> per </a:t>
            </a:r>
            <a:r>
              <a:rPr b="1" lang="es-ES" sz="2400" spc="-1" strike="noStrike">
                <a:solidFill>
                  <a:srgbClr val="000000"/>
                </a:solidFill>
                <a:latin typeface="Tahoma"/>
                <a:ea typeface="Tahoma"/>
              </a:rPr>
              <a:t>conèixer l'impacte </a:t>
            </a:r>
            <a:r>
              <a:rPr b="0" lang="es-ES" sz="2000" spc="-1" strike="noStrike">
                <a:solidFill>
                  <a:srgbClr val="000000"/>
                </a:solidFill>
                <a:latin typeface="Tahoma"/>
                <a:ea typeface="Tahoma"/>
              </a:rPr>
              <a:t>de l'ús de les </a:t>
            </a:r>
            <a:r>
              <a:rPr b="1" lang="es-ES" sz="2400" spc="-1" strike="noStrike">
                <a:solidFill>
                  <a:srgbClr val="000000"/>
                </a:solidFill>
                <a:latin typeface="Tahoma"/>
                <a:ea typeface="Tahoma"/>
              </a:rPr>
              <a:t>tecnologies de la informació </a:t>
            </a:r>
            <a:r>
              <a:rPr b="0" lang="es-ES" sz="2000" spc="-1" strike="noStrike">
                <a:solidFill>
                  <a:srgbClr val="000000"/>
                </a:solidFill>
                <a:latin typeface="Tahoma"/>
                <a:ea typeface="Tahoma"/>
              </a:rPr>
              <a:t>en la </a:t>
            </a:r>
            <a:r>
              <a:rPr b="1" lang="es-ES" sz="2400" spc="-1" strike="noStrike">
                <a:solidFill>
                  <a:srgbClr val="000000"/>
                </a:solidFill>
                <a:latin typeface="Tahoma"/>
                <a:ea typeface="Tahoma"/>
              </a:rPr>
              <a:t>coordinació entre l'atenció primària i hospitalària del territori</a:t>
            </a:r>
            <a:endParaRPr b="0" lang="es-ES" sz="2400" spc="-1" strike="noStrike">
              <a:latin typeface="Arial"/>
            </a:endParaRPr>
          </a:p>
        </p:txBody>
      </p:sp>
      <p:grpSp>
        <p:nvGrpSpPr>
          <p:cNvPr id="53" name="Group 8"/>
          <p:cNvGrpSpPr/>
          <p:nvPr/>
        </p:nvGrpSpPr>
        <p:grpSpPr>
          <a:xfrm>
            <a:off x="4751280" y="5429520"/>
            <a:ext cx="4322880" cy="1978560"/>
            <a:chOff x="4751280" y="5429520"/>
            <a:chExt cx="4322880" cy="1978560"/>
          </a:xfrm>
        </p:grpSpPr>
        <p:sp>
          <p:nvSpPr>
            <p:cNvPr id="54" name="CustomShape 9"/>
            <p:cNvSpPr/>
            <p:nvPr/>
          </p:nvSpPr>
          <p:spPr>
            <a:xfrm>
              <a:off x="4810320" y="5429520"/>
              <a:ext cx="4263480" cy="865800"/>
            </a:xfrm>
            <a:prstGeom prst="wedgeRoundRectCallout">
              <a:avLst>
                <a:gd name="adj1" fmla="val -60439"/>
                <a:gd name="adj2" fmla="val 40948"/>
                <a:gd name="adj3" fmla="val 16667"/>
              </a:avLst>
            </a:prstGeom>
            <a:ln>
              <a:solidFill>
                <a:srgbClr val="8f1736"/>
              </a:solidFill>
              <a:rou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Rebràs un e-mail amb un enllaç per a realitzar-la via</a:t>
              </a:r>
              <a:r>
                <a:rPr b="1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1" lang="es-ES" sz="20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online</a:t>
              </a:r>
              <a:r>
                <a:rPr b="1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0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de manera </a:t>
              </a:r>
              <a:r>
                <a:rPr b="1" lang="es-ES" sz="20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anònima</a:t>
              </a:r>
              <a:r>
                <a:rPr b="0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i </a:t>
              </a:r>
              <a:r>
                <a:rPr b="1" lang="es-ES" sz="20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voluntària</a:t>
              </a:r>
              <a:endParaRPr b="0" lang="es-ES" sz="2000" spc="-1" strike="noStrike">
                <a:latin typeface="Arial"/>
              </a:endParaRPr>
            </a:p>
          </p:txBody>
        </p:sp>
        <p:sp>
          <p:nvSpPr>
            <p:cNvPr id="55" name="CustomShape 10"/>
            <p:cNvSpPr/>
            <p:nvPr/>
          </p:nvSpPr>
          <p:spPr>
            <a:xfrm>
              <a:off x="4751280" y="6671160"/>
              <a:ext cx="4322880" cy="736920"/>
            </a:xfrm>
            <a:prstGeom prst="wedgeRoundRectCallout">
              <a:avLst>
                <a:gd name="adj1" fmla="val -59009"/>
                <a:gd name="adj2" fmla="val -32891"/>
                <a:gd name="adj3" fmla="val 16667"/>
              </a:avLst>
            </a:prstGeom>
            <a:ln>
              <a:solidFill>
                <a:srgbClr val="8f1736"/>
              </a:solidFill>
              <a:rou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Requereix uns </a:t>
              </a:r>
              <a:r>
                <a:rPr b="1" lang="es-ES" sz="20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10 minuts </a:t>
              </a:r>
              <a:r>
                <a:rPr b="0" lang="es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del teu temps</a:t>
              </a:r>
              <a:endParaRPr b="0" lang="es-ES" sz="1800" spc="-1" strike="noStrike">
                <a:latin typeface="Arial"/>
              </a:endParaRPr>
            </a:p>
          </p:txBody>
        </p:sp>
      </p:grpSp>
      <p:sp>
        <p:nvSpPr>
          <p:cNvPr id="56" name="CustomShape 11"/>
          <p:cNvSpPr/>
          <p:nvPr/>
        </p:nvSpPr>
        <p:spPr>
          <a:xfrm>
            <a:off x="6744960" y="10649160"/>
            <a:ext cx="2591280" cy="36972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Per a més informació:</a:t>
            </a:r>
            <a:endParaRPr b="0" lang="es-ES" sz="1600" spc="-1" strike="noStrike">
              <a:latin typeface="Arial"/>
            </a:endParaRPr>
          </a:p>
        </p:txBody>
      </p:sp>
      <p:sp>
        <p:nvSpPr>
          <p:cNvPr id="57" name="CustomShape 12"/>
          <p:cNvSpPr/>
          <p:nvPr/>
        </p:nvSpPr>
        <p:spPr>
          <a:xfrm>
            <a:off x="568440" y="5880240"/>
            <a:ext cx="340920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ca-ES" sz="2600" spc="-1" strike="noStrike">
                <a:solidFill>
                  <a:srgbClr val="000000"/>
                </a:solidFill>
                <a:latin typeface="Tahoma"/>
                <a:ea typeface="Tahoma"/>
              </a:rPr>
              <a:t>Participa ja en l'Enquesta</a:t>
            </a:r>
            <a:endParaRPr b="0" lang="es-ES" sz="2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a-ES" sz="2600" spc="-1" strike="noStrike">
                <a:solidFill>
                  <a:srgbClr val="e46c0a"/>
                </a:solidFill>
                <a:latin typeface="Tahoma"/>
                <a:ea typeface="Tahoma"/>
              </a:rPr>
              <a:t>COORDENA-TIC</a:t>
            </a:r>
            <a:r>
              <a:rPr b="1" lang="ca-ES" sz="2800" spc="-1" strike="noStrike">
                <a:solidFill>
                  <a:srgbClr val="000000"/>
                </a:solidFill>
                <a:latin typeface="Tahoma"/>
                <a:ea typeface="Tahoma"/>
              </a:rPr>
              <a:t>!</a:t>
            </a:r>
            <a:r>
              <a:rPr b="1" lang="ca-ES" sz="2800" spc="-1" strike="noStrike">
                <a:solidFill>
                  <a:srgbClr val="0070c0"/>
                </a:solidFill>
                <a:latin typeface="Tahoma"/>
                <a:ea typeface="Tahoma"/>
              </a:rPr>
              <a:t>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58" name="Imagen 26" descr=""/>
          <p:cNvPicPr/>
          <p:nvPr/>
        </p:nvPicPr>
        <p:blipFill>
          <a:blip r:embed="rId3">
            <a:alphaModFix amt="35000"/>
          </a:blip>
          <a:stretch/>
        </p:blipFill>
        <p:spPr>
          <a:xfrm>
            <a:off x="7587360" y="193320"/>
            <a:ext cx="1990080" cy="1742400"/>
          </a:xfrm>
          <a:prstGeom prst="rect">
            <a:avLst/>
          </a:prstGeom>
          <a:ln w="0">
            <a:noFill/>
          </a:ln>
        </p:spPr>
      </p:pic>
      <p:pic>
        <p:nvPicPr>
          <p:cNvPr id="59" name="Imagen 24" descr=""/>
          <p:cNvPicPr/>
          <p:nvPr/>
        </p:nvPicPr>
        <p:blipFill>
          <a:blip r:embed="rId4">
            <a:alphaModFix amt="50000"/>
          </a:blip>
          <a:stretch/>
        </p:blipFill>
        <p:spPr>
          <a:xfrm>
            <a:off x="7498080" y="1545120"/>
            <a:ext cx="1151640" cy="175860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3"/>
          <p:cNvSpPr/>
          <p:nvPr/>
        </p:nvSpPr>
        <p:spPr>
          <a:xfrm>
            <a:off x="168120" y="200520"/>
            <a:ext cx="9240480" cy="191520"/>
          </a:xfrm>
          <a:prstGeom prst="rect">
            <a:avLst/>
          </a:prstGeom>
          <a:solidFill>
            <a:srgbClr val="8f1736"/>
          </a:solidFill>
          <a:ln>
            <a:solidFill>
              <a:srgbClr val="8f1736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</p:sp>
      <p:sp>
        <p:nvSpPr>
          <p:cNvPr id="61" name="CustomShape 14"/>
          <p:cNvSpPr/>
          <p:nvPr/>
        </p:nvSpPr>
        <p:spPr>
          <a:xfrm>
            <a:off x="190080" y="12603960"/>
            <a:ext cx="9240480" cy="191520"/>
          </a:xfrm>
          <a:prstGeom prst="rect">
            <a:avLst/>
          </a:prstGeom>
          <a:solidFill>
            <a:srgbClr val="8f1736"/>
          </a:solidFill>
          <a:ln>
            <a:solidFill>
              <a:srgbClr val="8f1736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</p:sp>
      <p:sp>
        <p:nvSpPr>
          <p:cNvPr id="62" name="CustomShape 15"/>
          <p:cNvSpPr/>
          <p:nvPr/>
        </p:nvSpPr>
        <p:spPr>
          <a:xfrm>
            <a:off x="168120" y="10433160"/>
            <a:ext cx="480384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Entitats col·laboradores:</a:t>
            </a:r>
            <a:r>
              <a:rPr b="1" lang="ca-ES" sz="2800" spc="-1" strike="noStrike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b="0" lang="es-ES" sz="2800" spc="-1" strike="noStrike">
              <a:latin typeface="Arial"/>
            </a:endParaRPr>
          </a:p>
        </p:txBody>
      </p:sp>
      <p:sp>
        <p:nvSpPr>
          <p:cNvPr id="63" name="CustomShape 16"/>
          <p:cNvSpPr/>
          <p:nvPr/>
        </p:nvSpPr>
        <p:spPr>
          <a:xfrm>
            <a:off x="439560" y="8575200"/>
            <a:ext cx="884016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ca-ES" sz="2800" spc="-1" strike="noStrike">
                <a:solidFill>
                  <a:srgbClr val="8f1736"/>
                </a:solidFill>
                <a:latin typeface="Tahoma"/>
                <a:ea typeface="Tahoma"/>
              </a:rPr>
              <a:t>La teva opinió ens ajudarà a:</a:t>
            </a:r>
            <a:endParaRPr b="0" lang="es-ES" sz="2800" spc="-1" strike="noStrike">
              <a:latin typeface="Arial"/>
            </a:endParaRPr>
          </a:p>
          <a:p>
            <a:pPr marL="343080" indent="-34236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Identificar elements de millora en els mecanismes existents 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(Història de salut Integrada)</a:t>
            </a:r>
            <a:endParaRPr b="0" lang="es-ES" sz="2000" spc="-1" strike="noStrike">
              <a:latin typeface="Arial"/>
            </a:endParaRPr>
          </a:p>
          <a:p>
            <a:pPr marL="343080" indent="-34236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Orientar el disseny 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de noves estratègies de coordinació</a:t>
            </a:r>
            <a:endParaRPr b="0" lang="es-ES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</p:txBody>
      </p:sp>
      <p:sp>
        <p:nvSpPr>
          <p:cNvPr id="64" name="CustomShape 17"/>
          <p:cNvSpPr/>
          <p:nvPr/>
        </p:nvSpPr>
        <p:spPr>
          <a:xfrm>
            <a:off x="6355440" y="12256560"/>
            <a:ext cx="34556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coordena@consorci.org</a:t>
            </a:r>
            <a:endParaRPr b="0" lang="es-ES" sz="1600" spc="-1" strike="noStrike">
              <a:latin typeface="Arial"/>
            </a:endParaRPr>
          </a:p>
        </p:txBody>
      </p:sp>
      <p:pic>
        <p:nvPicPr>
          <p:cNvPr id="65" name="Imagen 23" descr="Texto&#10;&#10;Descripción generada automáticamente"/>
          <p:cNvPicPr/>
          <p:nvPr/>
        </p:nvPicPr>
        <p:blipFill>
          <a:blip r:embed="rId5"/>
          <a:stretch/>
        </p:blipFill>
        <p:spPr>
          <a:xfrm>
            <a:off x="262080" y="11156760"/>
            <a:ext cx="6756120" cy="1035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n 42" descr="Imagen de la pantalla de un celular con texto&#10;&#10;Descripción generada automáticamente con confianza baja"/>
          <p:cNvPicPr/>
          <p:nvPr/>
        </p:nvPicPr>
        <p:blipFill>
          <a:blip r:embed="rId1"/>
          <a:srcRect l="0" t="0" r="0" b="1714"/>
          <a:stretch/>
        </p:blipFill>
        <p:spPr>
          <a:xfrm>
            <a:off x="7055640" y="10880280"/>
            <a:ext cx="2018520" cy="1498320"/>
          </a:xfrm>
          <a:prstGeom prst="rect">
            <a:avLst/>
          </a:prstGeom>
          <a:ln w="0">
            <a:noFill/>
          </a:ln>
        </p:spPr>
      </p:pic>
      <p:pic>
        <p:nvPicPr>
          <p:cNvPr id="67" name="Gráfico 37" descr="Monitor contorno"/>
          <p:cNvPicPr/>
          <p:nvPr/>
        </p:nvPicPr>
        <p:blipFill>
          <a:blip r:embed="rId2"/>
          <a:stretch/>
        </p:blipFill>
        <p:spPr>
          <a:xfrm>
            <a:off x="0" y="4825440"/>
            <a:ext cx="4586760" cy="4310640"/>
          </a:xfrm>
          <a:prstGeom prst="rect">
            <a:avLst/>
          </a:prstGeom>
          <a:ln w="0">
            <a:noFill/>
          </a:ln>
        </p:spPr>
      </p:pic>
      <p:sp>
        <p:nvSpPr>
          <p:cNvPr id="68" name="Line 1"/>
          <p:cNvSpPr/>
          <p:nvPr/>
        </p:nvSpPr>
        <p:spPr>
          <a:xfrm>
            <a:off x="4232520" y="2361600"/>
            <a:ext cx="20520" cy="32688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2"/>
          <p:cNvSpPr/>
          <p:nvPr/>
        </p:nvSpPr>
        <p:spPr>
          <a:xfrm rot="4093800">
            <a:off x="4037400" y="2086920"/>
            <a:ext cx="280800" cy="2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3"/>
          <p:cNvSpPr/>
          <p:nvPr/>
        </p:nvSpPr>
        <p:spPr>
          <a:xfrm>
            <a:off x="6891840" y="1801080"/>
            <a:ext cx="280800" cy="2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Line 4"/>
          <p:cNvSpPr/>
          <p:nvPr/>
        </p:nvSpPr>
        <p:spPr>
          <a:xfrm flipH="1">
            <a:off x="4229640" y="2949120"/>
            <a:ext cx="25200" cy="24948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Line 5"/>
          <p:cNvSpPr/>
          <p:nvPr/>
        </p:nvSpPr>
        <p:spPr>
          <a:xfrm>
            <a:off x="5514480" y="2489400"/>
            <a:ext cx="243720" cy="69120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6"/>
          <p:cNvSpPr/>
          <p:nvPr/>
        </p:nvSpPr>
        <p:spPr>
          <a:xfrm>
            <a:off x="361440" y="712080"/>
            <a:ext cx="7992000" cy="313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a-ES" sz="4000" spc="-1" strike="noStrike">
                <a:solidFill>
                  <a:srgbClr val="8f1736"/>
                </a:solidFill>
                <a:latin typeface="Tahoma"/>
                <a:ea typeface="Tahoma"/>
              </a:rPr>
              <a:t>¿Crees que el uso de las tecnologías de información mejoran la coordinación asistencial?</a:t>
            </a:r>
            <a:endParaRPr b="0" lang="es-ES" sz="4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4000" spc="-1" strike="noStrike">
              <a:latin typeface="Arial"/>
            </a:endParaRPr>
          </a:p>
        </p:txBody>
      </p:sp>
      <p:sp>
        <p:nvSpPr>
          <p:cNvPr id="74" name="CustomShape 7"/>
          <p:cNvSpPr/>
          <p:nvPr/>
        </p:nvSpPr>
        <p:spPr>
          <a:xfrm>
            <a:off x="986400" y="3205080"/>
            <a:ext cx="7971480" cy="219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Estamos realizando una </a:t>
            </a: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encuesta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 para </a:t>
            </a: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conocer el impacto 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del uso de las </a:t>
            </a: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tecnologías de la  información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 en la </a:t>
            </a: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coordinación entre la atención primaria y hospitalaria del territorio</a:t>
            </a:r>
            <a:endParaRPr b="0" lang="es-E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2400" spc="-1" strike="noStrike">
              <a:latin typeface="Arial"/>
            </a:endParaRPr>
          </a:p>
        </p:txBody>
      </p:sp>
      <p:grpSp>
        <p:nvGrpSpPr>
          <p:cNvPr id="75" name="Group 8"/>
          <p:cNvGrpSpPr/>
          <p:nvPr/>
        </p:nvGrpSpPr>
        <p:grpSpPr>
          <a:xfrm>
            <a:off x="4751280" y="5651280"/>
            <a:ext cx="4322880" cy="1829160"/>
            <a:chOff x="4751280" y="5651280"/>
            <a:chExt cx="4322880" cy="1829160"/>
          </a:xfrm>
        </p:grpSpPr>
        <p:sp>
          <p:nvSpPr>
            <p:cNvPr id="76" name="CustomShape 9"/>
            <p:cNvSpPr/>
            <p:nvPr/>
          </p:nvSpPr>
          <p:spPr>
            <a:xfrm>
              <a:off x="4810320" y="5651280"/>
              <a:ext cx="4263480" cy="803520"/>
            </a:xfrm>
            <a:prstGeom prst="wedgeRoundRectCallout">
              <a:avLst>
                <a:gd name="adj1" fmla="val -60439"/>
                <a:gd name="adj2" fmla="val 40948"/>
                <a:gd name="adj3" fmla="val 16667"/>
              </a:avLst>
            </a:prstGeom>
            <a:ln>
              <a:solidFill>
                <a:srgbClr val="8f1736"/>
              </a:solidFill>
              <a:rou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Recibirás un e-mail con un enlace para realizarla via</a:t>
              </a:r>
              <a:r>
                <a:rPr b="1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1" lang="ca-ES" sz="18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online</a:t>
              </a:r>
              <a:r>
                <a:rPr b="1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de forma </a:t>
              </a:r>
              <a:r>
                <a:rPr b="1" lang="ca-ES" sz="18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anónima</a:t>
              </a:r>
              <a:r>
                <a:rPr b="1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y</a:t>
              </a:r>
              <a:r>
                <a:rPr b="1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1" lang="ca-ES" sz="18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voluntaria</a:t>
              </a:r>
              <a:endParaRPr b="0" lang="es-ES" sz="1800" spc="-1" strike="noStrike">
                <a:latin typeface="Arial"/>
              </a:endParaRPr>
            </a:p>
          </p:txBody>
        </p:sp>
        <p:sp>
          <p:nvSpPr>
            <p:cNvPr id="77" name="CustomShape 10"/>
            <p:cNvSpPr/>
            <p:nvPr/>
          </p:nvSpPr>
          <p:spPr>
            <a:xfrm>
              <a:off x="4751280" y="6801120"/>
              <a:ext cx="4322880" cy="679320"/>
            </a:xfrm>
            <a:prstGeom prst="wedgeRoundRectCallout">
              <a:avLst>
                <a:gd name="adj1" fmla="val -59009"/>
                <a:gd name="adj2" fmla="val -32891"/>
                <a:gd name="adj3" fmla="val 16667"/>
              </a:avLst>
            </a:prstGeom>
            <a:ln>
              <a:solidFill>
                <a:srgbClr val="8f1736"/>
              </a:solidFill>
              <a:rou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 </a:t>
              </a: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Requiere unos </a:t>
              </a:r>
              <a:r>
                <a:rPr b="1" lang="ca-ES" sz="1800" spc="-1" strike="noStrike">
                  <a:solidFill>
                    <a:srgbClr val="e46c0a"/>
                  </a:solidFill>
                  <a:latin typeface="Tahoma"/>
                  <a:ea typeface="Tahoma"/>
                </a:rPr>
                <a:t>10 minutos </a:t>
              </a:r>
              <a:r>
                <a:rPr b="0" lang="ca-ES" sz="1800" spc="-1" strike="noStrike">
                  <a:solidFill>
                    <a:srgbClr val="000000"/>
                  </a:solidFill>
                  <a:latin typeface="Tahoma"/>
                  <a:ea typeface="Tahoma"/>
                </a:rPr>
                <a:t>de tu tiempo </a:t>
              </a:r>
              <a:endParaRPr b="0" lang="es-ES" sz="1800" spc="-1" strike="noStrike">
                <a:latin typeface="Arial"/>
              </a:endParaRPr>
            </a:p>
          </p:txBody>
        </p:sp>
      </p:grpSp>
      <p:sp>
        <p:nvSpPr>
          <p:cNvPr id="78" name="CustomShape 11"/>
          <p:cNvSpPr/>
          <p:nvPr/>
        </p:nvSpPr>
        <p:spPr>
          <a:xfrm>
            <a:off x="6744960" y="10649160"/>
            <a:ext cx="2591280" cy="36972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Para más información:</a:t>
            </a:r>
            <a:endParaRPr b="0" lang="es-ES" sz="1600" spc="-1" strike="noStrike">
              <a:latin typeface="Arial"/>
            </a:endParaRPr>
          </a:p>
        </p:txBody>
      </p:sp>
      <p:sp>
        <p:nvSpPr>
          <p:cNvPr id="79" name="CustomShape 12"/>
          <p:cNvSpPr/>
          <p:nvPr/>
        </p:nvSpPr>
        <p:spPr>
          <a:xfrm>
            <a:off x="585360" y="6033240"/>
            <a:ext cx="340920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ca-ES" sz="2600" spc="-1" strike="noStrike">
                <a:solidFill>
                  <a:srgbClr val="000000"/>
                </a:solidFill>
                <a:latin typeface="Tahoma"/>
                <a:ea typeface="Tahoma"/>
              </a:rPr>
              <a:t>¡</a:t>
            </a:r>
            <a:r>
              <a:rPr b="0" lang="ca-ES" sz="2600" spc="-1" strike="noStrike">
                <a:solidFill>
                  <a:srgbClr val="000000"/>
                </a:solidFill>
                <a:latin typeface="Tahoma"/>
                <a:ea typeface="Tahoma"/>
              </a:rPr>
              <a:t>Participa ya en la </a:t>
            </a:r>
            <a:r>
              <a:rPr b="1" lang="ca-ES" sz="2600" spc="-1" strike="noStrike">
                <a:solidFill>
                  <a:srgbClr val="e46c0a"/>
                </a:solidFill>
                <a:latin typeface="Tahoma"/>
                <a:ea typeface="Tahoma"/>
              </a:rPr>
              <a:t>Encuesta COORDENA-TICs</a:t>
            </a:r>
            <a:r>
              <a:rPr b="1" lang="ca-ES" sz="2800" spc="-1" strike="noStrike">
                <a:solidFill>
                  <a:srgbClr val="000000"/>
                </a:solidFill>
                <a:latin typeface="Tahoma"/>
                <a:ea typeface="Tahoma"/>
              </a:rPr>
              <a:t>!</a:t>
            </a:r>
            <a:r>
              <a:rPr b="1" lang="ca-ES" sz="2800" spc="-1" strike="noStrike">
                <a:solidFill>
                  <a:srgbClr val="0070c0"/>
                </a:solidFill>
                <a:latin typeface="Tahoma"/>
                <a:ea typeface="Tahoma"/>
              </a:rPr>
              <a:t> </a:t>
            </a:r>
            <a:endParaRPr b="0" lang="es-ES" sz="2800" spc="-1" strike="noStrike">
              <a:latin typeface="Arial"/>
            </a:endParaRPr>
          </a:p>
        </p:txBody>
      </p:sp>
      <p:pic>
        <p:nvPicPr>
          <p:cNvPr id="80" name="Imagen 26" descr=""/>
          <p:cNvPicPr/>
          <p:nvPr/>
        </p:nvPicPr>
        <p:blipFill>
          <a:blip r:embed="rId3">
            <a:alphaModFix amt="35000"/>
          </a:blip>
          <a:stretch/>
        </p:blipFill>
        <p:spPr>
          <a:xfrm>
            <a:off x="7587360" y="193320"/>
            <a:ext cx="1990080" cy="1742400"/>
          </a:xfrm>
          <a:prstGeom prst="rect">
            <a:avLst/>
          </a:prstGeom>
          <a:ln w="0">
            <a:noFill/>
          </a:ln>
        </p:spPr>
      </p:pic>
      <p:pic>
        <p:nvPicPr>
          <p:cNvPr id="81" name="Imagen 24" descr=""/>
          <p:cNvPicPr/>
          <p:nvPr/>
        </p:nvPicPr>
        <p:blipFill>
          <a:blip r:embed="rId4">
            <a:alphaModFix amt="50000"/>
          </a:blip>
          <a:stretch/>
        </p:blipFill>
        <p:spPr>
          <a:xfrm>
            <a:off x="7498080" y="1545120"/>
            <a:ext cx="1151640" cy="1758600"/>
          </a:xfrm>
          <a:prstGeom prst="rect">
            <a:avLst/>
          </a:prstGeom>
          <a:ln w="0">
            <a:noFill/>
          </a:ln>
        </p:spPr>
      </p:pic>
      <p:sp>
        <p:nvSpPr>
          <p:cNvPr id="82" name="CustomShape 13"/>
          <p:cNvSpPr/>
          <p:nvPr/>
        </p:nvSpPr>
        <p:spPr>
          <a:xfrm>
            <a:off x="168120" y="200520"/>
            <a:ext cx="9240480" cy="191520"/>
          </a:xfrm>
          <a:prstGeom prst="rect">
            <a:avLst/>
          </a:prstGeom>
          <a:solidFill>
            <a:srgbClr val="8f1736"/>
          </a:solidFill>
          <a:ln>
            <a:solidFill>
              <a:srgbClr val="8f1736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</p:sp>
      <p:sp>
        <p:nvSpPr>
          <p:cNvPr id="83" name="CustomShape 14"/>
          <p:cNvSpPr/>
          <p:nvPr/>
        </p:nvSpPr>
        <p:spPr>
          <a:xfrm>
            <a:off x="180000" y="12538440"/>
            <a:ext cx="9240480" cy="191520"/>
          </a:xfrm>
          <a:prstGeom prst="rect">
            <a:avLst/>
          </a:prstGeom>
          <a:solidFill>
            <a:srgbClr val="8f1736"/>
          </a:solidFill>
          <a:ln>
            <a:solidFill>
              <a:srgbClr val="8f1736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</p:sp>
      <p:sp>
        <p:nvSpPr>
          <p:cNvPr id="84" name="CustomShape 15"/>
          <p:cNvSpPr/>
          <p:nvPr/>
        </p:nvSpPr>
        <p:spPr>
          <a:xfrm>
            <a:off x="168120" y="10433160"/>
            <a:ext cx="480384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Entidades colaboradoras:</a:t>
            </a:r>
            <a:r>
              <a:rPr b="1" lang="ca-ES" sz="2800" spc="-1" strike="noStrike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b="0" lang="es-ES" sz="2800" spc="-1" strike="noStrike">
              <a:latin typeface="Arial"/>
            </a:endParaRPr>
          </a:p>
        </p:txBody>
      </p:sp>
      <p:sp>
        <p:nvSpPr>
          <p:cNvPr id="85" name="CustomShape 16"/>
          <p:cNvSpPr/>
          <p:nvPr/>
        </p:nvSpPr>
        <p:spPr>
          <a:xfrm>
            <a:off x="439560" y="8630640"/>
            <a:ext cx="8840160" cy="16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ca-ES" sz="2800" spc="-1" strike="noStrike">
                <a:solidFill>
                  <a:srgbClr val="8f1736"/>
                </a:solidFill>
                <a:latin typeface="Tahoma"/>
                <a:ea typeface="Tahoma"/>
              </a:rPr>
              <a:t>Tu opinión nos ayudará a</a:t>
            </a:r>
            <a:r>
              <a:rPr b="1" lang="ca-ES" sz="2800" spc="-1" strike="noStrike">
                <a:solidFill>
                  <a:srgbClr val="7030a0"/>
                </a:solidFill>
                <a:latin typeface="Tahoma"/>
                <a:ea typeface="Tahoma"/>
              </a:rPr>
              <a:t>: </a:t>
            </a:r>
            <a:endParaRPr b="0" lang="es-ES" sz="2800" spc="-1" strike="noStrike">
              <a:latin typeface="Arial"/>
            </a:endParaRPr>
          </a:p>
          <a:p>
            <a:pPr marL="343080" indent="-34236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Identificar elementos de mejora en los mecanismos existentes </a:t>
            </a:r>
            <a:r>
              <a:rPr b="0" lang="ca-ES" sz="2000" spc="-1" strike="noStrike">
                <a:solidFill>
                  <a:srgbClr val="000000"/>
                </a:solidFill>
                <a:latin typeface="Tahoma"/>
                <a:ea typeface="Tahoma"/>
              </a:rPr>
              <a:t>(Historia Clínica, interconsultas virtuales etc.)</a:t>
            </a:r>
            <a:endParaRPr b="0" lang="es-ES" sz="2000" spc="-1" strike="noStrike">
              <a:latin typeface="Arial"/>
            </a:endParaRPr>
          </a:p>
          <a:p>
            <a:pPr marL="343080" indent="-34236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ca-ES" sz="2400" spc="-1" strike="noStrike">
                <a:solidFill>
                  <a:srgbClr val="000000"/>
                </a:solidFill>
                <a:latin typeface="Tahoma"/>
                <a:ea typeface="Tahoma"/>
              </a:rPr>
              <a:t>O</a:t>
            </a:r>
            <a:r>
              <a:rPr b="1" lang="es-ES" sz="2400" spc="-1" strike="noStrike">
                <a:solidFill>
                  <a:srgbClr val="000000"/>
                </a:solidFill>
                <a:latin typeface="Tahoma"/>
                <a:ea typeface="Tahoma"/>
              </a:rPr>
              <a:t>rientar el diseño </a:t>
            </a:r>
            <a:r>
              <a:rPr b="0" lang="es-ES" sz="2000" spc="-1" strike="noStrike">
                <a:solidFill>
                  <a:srgbClr val="000000"/>
                </a:solidFill>
                <a:latin typeface="Tahoma"/>
                <a:ea typeface="Tahoma"/>
              </a:rPr>
              <a:t>de nuevas estrategias de coordinación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86" name="CustomShape 17"/>
          <p:cNvSpPr/>
          <p:nvPr/>
        </p:nvSpPr>
        <p:spPr>
          <a:xfrm>
            <a:off x="6355440" y="12256560"/>
            <a:ext cx="34556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ca-ES" sz="1600" spc="-1" strike="noStrike">
                <a:solidFill>
                  <a:srgbClr val="000000"/>
                </a:solidFill>
                <a:latin typeface="Tahoma"/>
                <a:ea typeface="Tahoma"/>
              </a:rPr>
              <a:t>coordena@consorci.org</a:t>
            </a:r>
            <a:endParaRPr b="0" lang="es-ES" sz="1600" spc="-1" strike="noStrike">
              <a:latin typeface="Arial"/>
            </a:endParaRPr>
          </a:p>
        </p:txBody>
      </p:sp>
      <p:pic>
        <p:nvPicPr>
          <p:cNvPr id="87" name="Imagen 3" descr="Texto&#10;&#10;Descripción generada automáticamente"/>
          <p:cNvPicPr/>
          <p:nvPr/>
        </p:nvPicPr>
        <p:blipFill>
          <a:blip r:embed="rId5"/>
          <a:stretch/>
        </p:blipFill>
        <p:spPr>
          <a:xfrm>
            <a:off x="262080" y="11156760"/>
            <a:ext cx="6756120" cy="1035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?>
<Relationships xmlns="http://schemas.openxmlformats.org/package/2006/relationships"><Relationship Id="rId1" Type="http://schemas.openxmlformats.org/officeDocument/2006/relationships/customXmlProps" Target="itemProps4.xml"/>
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ea03929-fffa-4420-b641-51a467d71321">464DZQEW6WJR-1871218560-259287</_dlc_DocId>
    <_dlc_DocIdUrl xmlns="3ea03929-fffa-4420-b641-51a467d71321">
      <Url>https://consorciorg.sharepoint.com/sites/ARXIU/_layouts/15/DocIdRedir.aspx?ID=464DZQEW6WJR-1871218560-259287</Url>
      <Description>464DZQEW6WJR-1871218560-259287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421A649FA8FA429BDDF8010FD86306" ma:contentTypeVersion="10" ma:contentTypeDescription="Crea un document nou" ma:contentTypeScope="" ma:versionID="7ea73929a6ed9878ee7a950bd50657d3">
  <xsd:schema xmlns:xsd="http://www.w3.org/2001/XMLSchema" xmlns:xs="http://www.w3.org/2001/XMLSchema" xmlns:p="http://schemas.microsoft.com/office/2006/metadata/properties" xmlns:ns2="3ea03929-fffa-4420-b641-51a467d71321" xmlns:ns3="13624166-e117-41f7-a945-cbb79c47ce00" targetNamespace="http://schemas.microsoft.com/office/2006/metadata/properties" ma:root="true" ma:fieldsID="d20c356820581265f79b77f1891e90a9" ns2:_="" ns3:_="">
    <xsd:import namespace="3ea03929-fffa-4420-b641-51a467d71321"/>
    <xsd:import namespace="13624166-e117-41f7-a945-cbb79c47ce0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3929-fffa-4420-b641-51a467d7132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24166-e117-41f7-a945-cbb79c47ce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E94755-D2EA-493C-8D62-85BBB364865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6CECF90-F48E-4BAA-90E4-D088CE3A28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823BAE-F2B6-4F88-99DC-CF146CC9C57F}">
  <ds:schemaRefs>
    <ds:schemaRef ds:uri="http://schemas.microsoft.com/office/2006/metadata/properties"/>
    <ds:schemaRef ds:uri="http://schemas.microsoft.com/office/infopath/2007/PartnerControls"/>
    <ds:schemaRef ds:uri="3ea03929-fffa-4420-b641-51a467d71321"/>
  </ds:schemaRefs>
</ds:datastoreItem>
</file>

<file path=customXml/itemProps4.xml><?xml version="1.0" encoding="utf-8"?>
<ds:datastoreItem xmlns:ds="http://schemas.openxmlformats.org/officeDocument/2006/customXml" ds:itemID="{CF1A8BB5-4E6A-4814-9DE3-E9EBE3FB169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Application>LibreOffice/7.0.1.2$Windows_X86_64 LibreOffice_project/7cbcfc562f6eb6708b5ff7d7397325de9e764452</Application>
  <Words>229</Words>
  <Paragraphs>29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2017-02-21T15:55:44Z</dcterms:created>
  <dc:creator>Marta Aller</dc:creator>
  <dc:description/>
  <dc:language>es-ES</dc:language>
  <cp:lastModifiedBy/>
  <cp:lastPrinted>2017-02-22T10:57:23Z</cp:lastPrinted>
  <dcterms:modified xsi:type="dcterms:W3CDTF">2022-04-11T09:37:16Z</dcterms:modified>
  <cp:revision>38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0x010100EB421A649FA8FA429BDDF8010FD86306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Order">
    <vt:i4>19659600</vt:i4>
  </property>
  <property fmtid="{D5CDD505-2E9C-101B-9397-08002B2CF9AE}" pid="10" name="PresentationFormat">
    <vt:lpwstr>Papel A3 (297 x 420 mm)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2</vt:i4>
  </property>
  <property fmtid="{D5CDD505-2E9C-101B-9397-08002B2CF9AE}" pid="14" name="_dlc_DocIdItemGuid">
    <vt:lpwstr>1bfe9758-0395-40b1-be4a-af1520ad366d</vt:lpwstr>
  </property>
</Properties>
</file>