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3.png" ContentType="image/png"/>
  <Override PartName="/ppt/media/image2.png" ContentType="image/png"/>
  <Override PartName="/ppt/media/image1.png" ContentType="image/png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688637" cy="15124112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74811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603440" y="10588680"/>
            <a:ext cx="74811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5437080" y="857016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5437080" y="1058868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1603440" y="1058868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74811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603440" y="8570160"/>
            <a:ext cx="74811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5" name="" descr=""/>
          <p:cNvPicPr/>
          <p:nvPr/>
        </p:nvPicPr>
        <p:blipFill>
          <a:blip r:embed="rId2"/>
          <a:stretch/>
        </p:blipFill>
        <p:spPr>
          <a:xfrm>
            <a:off x="2922120" y="8570160"/>
            <a:ext cx="4843080" cy="3864240"/>
          </a:xfrm>
          <a:prstGeom prst="rect">
            <a:avLst/>
          </a:prstGeom>
          <a:ln>
            <a:noFill/>
          </a:ln>
        </p:spPr>
      </p:pic>
      <p:pic>
        <p:nvPicPr>
          <p:cNvPr id="36" name="" descr=""/>
          <p:cNvPicPr/>
          <p:nvPr/>
        </p:nvPicPr>
        <p:blipFill>
          <a:blip r:embed="rId3"/>
          <a:stretch/>
        </p:blipFill>
        <p:spPr>
          <a:xfrm>
            <a:off x="2922120" y="8570160"/>
            <a:ext cx="4843080" cy="3864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603440" y="8570160"/>
            <a:ext cx="7481160" cy="3864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74811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36507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437080" y="8570160"/>
            <a:ext cx="36507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801720" y="4698360"/>
            <a:ext cx="9084600" cy="150249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603440" y="1058868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5437080" y="8570160"/>
            <a:ext cx="36507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3650760" cy="3864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437080" y="857016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437080" y="1058868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603440" y="857016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5437080" y="8570160"/>
            <a:ext cx="36507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603440" y="10588680"/>
            <a:ext cx="7481160" cy="184320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01720" y="4698360"/>
            <a:ext cx="9084600" cy="324108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1603440" y="8570160"/>
            <a:ext cx="7481160" cy="38642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34240" y="3538800"/>
            <a:ext cx="9619200" cy="877140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ES" sz="2800">
                <a:latin typeface="Calibri"/>
              </a:rPr>
              <a:t>Pulse para editar el formato de esquema del texto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ES" sz="2000">
                <a:latin typeface="Calibri"/>
              </a:rPr>
              <a:t>Segundo nivel del esquema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ES">
                <a:latin typeface="Calibri"/>
              </a:rPr>
              <a:t>Tercer nivel del esquema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ES">
                <a:latin typeface="Calibri"/>
              </a:rPr>
              <a:t>Cuarto nivel del esquema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Quinto nivel del esquema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Sexto nivel del esquema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ES" sz="2000">
                <a:latin typeface="Calibri"/>
              </a:rPr>
              <a:t>Séptimo nivel del esquema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1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ustomShape 1"/>
          <p:cNvSpPr/>
          <p:nvPr/>
        </p:nvSpPr>
        <p:spPr>
          <a:xfrm>
            <a:off x="0" y="408240"/>
            <a:ext cx="10688040" cy="2832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ca-ES" sz="6000" strike="noStrike" baseline="30000">
                <a:solidFill>
                  <a:srgbClr val="ffffff"/>
                </a:solidFill>
                <a:latin typeface="Arial"/>
              </a:rPr>
              <a:t>Període extraordinari de vacunació de la COVID19 per a professionals de BSA</a:t>
            </a:r>
            <a:endParaRPr/>
          </a:p>
        </p:txBody>
      </p:sp>
      <p:sp>
        <p:nvSpPr>
          <p:cNvPr id="38" name="CustomShape 2"/>
          <p:cNvSpPr/>
          <p:nvPr/>
        </p:nvSpPr>
        <p:spPr>
          <a:xfrm>
            <a:off x="437760" y="2801880"/>
            <a:ext cx="9812880" cy="10331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00000"/>
              </a:lnSpc>
            </a:pPr>
            <a:r>
              <a:rPr lang="ca-ES" sz="2400" strike="noStrike">
                <a:solidFill>
                  <a:srgbClr val="000000"/>
                </a:solidFill>
                <a:latin typeface="Arial"/>
              </a:rPr>
              <a:t>L’Agència de Salut Pública de Catalunya (ASPCAT) ha establert un període extraordinari de vacunació voluntària de la COVID19 per als professionals d’organitzacions sanitàries com BSA.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ca-ES" sz="2400" strike="noStrike">
                <a:solidFill>
                  <a:srgbClr val="000000"/>
                </a:solidFill>
                <a:latin typeface="Arial"/>
              </a:rPr>
              <a:t>Els professionals de l’organització que vulguin optar a aquesta vacunació extraordinària, han d’enviar un correu electrònic a </a:t>
            </a:r>
            <a:r>
              <a:rPr b="1" lang="ca-ES" sz="3600" strike="noStrike">
                <a:solidFill>
                  <a:srgbClr val="0070c0"/>
                </a:solidFill>
                <a:latin typeface="Arial"/>
              </a:rPr>
              <a:t>vacunaCOVID@bsa.cat</a:t>
            </a:r>
            <a:r>
              <a:rPr b="1" lang="ca-ES" sz="2400" strike="noStrike">
                <a:solidFill>
                  <a:srgbClr val="000000"/>
                </a:solidFill>
                <a:latin typeface="Arial"/>
              </a:rPr>
              <a:t> facilitant el seu telèfon mòbil on rebran la informació adient.</a:t>
            </a:r>
            <a:endParaRPr/>
          </a:p>
          <a:p>
            <a:pPr algn="just">
              <a:lnSpc>
                <a:spcPct val="100000"/>
              </a:lnSpc>
            </a:pPr>
            <a:r>
              <a:rPr lang="ca-ES" sz="2400" strike="noStrike">
                <a:solidFill>
                  <a:srgbClr val="000000"/>
                </a:solidFill>
                <a:latin typeface="Arial"/>
              </a:rPr>
              <a:t> </a:t>
            </a:r>
            <a:endParaRPr/>
          </a:p>
          <a:p>
            <a:pPr algn="just">
              <a:lnSpc>
                <a:spcPct val="100000"/>
              </a:lnSpc>
            </a:pPr>
            <a:r>
              <a:rPr lang="ca-ES" sz="2400" strike="noStrike">
                <a:solidFill>
                  <a:srgbClr val="000000"/>
                </a:solidFill>
                <a:latin typeface="Arial"/>
              </a:rPr>
              <a:t>Segons el nombre de vacunes i les sol·licituds rebudes, els voluntaris rebreu un SMS informant de si opteu a la vacuna aquesta mateixa setmana (i per tant, indicant dia, hora i lloc de l’administració), o si passeu a la següent convocatòria de vacunació per a professionals d’organitzacions sanitàries, seguint la planificació prevista de cara al mes de febrer.</a:t>
            </a:r>
            <a:endParaRPr/>
          </a:p>
          <a:p>
            <a:pPr algn="just">
              <a:lnSpc>
                <a:spcPct val="100000"/>
              </a:lnSpc>
            </a:pPr>
            <a:r>
              <a:rPr lang="ca-ES" sz="2400" strike="noStrike">
                <a:solidFill>
                  <a:srgbClr val="000000"/>
                </a:solidFill>
                <a:latin typeface="Arial"/>
              </a:rPr>
              <a:t> </a:t>
            </a:r>
            <a:endParaRPr/>
          </a:p>
          <a:p>
            <a:pPr algn="just">
              <a:lnSpc>
                <a:spcPct val="100000"/>
              </a:lnSpc>
            </a:pPr>
            <a:r>
              <a:rPr lang="ca-ES" sz="2400" strike="noStrike">
                <a:solidFill>
                  <a:srgbClr val="000000"/>
                </a:solidFill>
                <a:latin typeface="Arial"/>
              </a:rPr>
              <a:t>Aquesta crida extraordinària no és excloent. És a dir, que si algun professional queda fora d’aquesta, pot optar a la següent. D’igual manera, aquells professionals que no presentin la sol·licitud en aquest període extraordinari poden rebre la vacuna quan comenci el pla de vacunació a la resta de professionals d’organitzacions sanitàries.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ca-ES" sz="2400" strike="noStrike">
                <a:solidFill>
                  <a:srgbClr val="0063a3"/>
                </a:solidFill>
                <a:latin typeface="Arial"/>
              </a:rPr>
              <a:t> 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ca-ES" sz="3600" strike="noStrike">
                <a:solidFill>
                  <a:srgbClr val="0063a3"/>
                </a:solidFill>
                <a:latin typeface="Arial"/>
              </a:rPr>
              <a:t>Recordem que les vacunes són una de les millors eines preventives per lluitar contra malalties infeccioses com el Coronavirus SARS-COV-2.BSA.</a:t>
            </a:r>
            <a:endParaRPr/>
          </a:p>
        </p:txBody>
      </p:sp>
      <p:sp>
        <p:nvSpPr>
          <p:cNvPr id="39" name="CustomShape 3"/>
          <p:cNvSpPr/>
          <p:nvPr/>
        </p:nvSpPr>
        <p:spPr>
          <a:xfrm>
            <a:off x="-5613840" y="3708720"/>
            <a:ext cx="183960" cy="537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Application>LibreOffice/4.4.3.2$Windows_x86 LibreOffice_project/88805f81e9fe61362df02b9941de8e38a9b5fd16</Application>
  <Paragraphs>10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2020-05-21T13:23:09Z</dcterms:created>
  <dc:creator>Maria Navarro Asin</dc:creator>
  <dc:language>ca-ES</dc:language>
  <cp:lastPrinted>2021-01-05T07:25:37Z</cp:lastPrinted>
  <dcterms:modified xsi:type="dcterms:W3CDTF">2021-01-05T15:55:32Z</dcterms:modified>
  <cp:revision>14</cp:revision>
  <dc:title>Presentación de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Personalizado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