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688638" cy="15124113"/>
  <p:notesSz cx="9926638" cy="14355763"/>
  <p:defaultTextStyle>
    <a:defPPr>
      <a:defRPr lang="es-ES"/>
    </a:defPPr>
    <a:lvl1pPr marL="0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37416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74831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12247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49662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687078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24494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161909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899325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02"/>
    <a:srgbClr val="F3912D"/>
    <a:srgbClr val="006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04" autoAdjust="0"/>
  </p:normalViewPr>
  <p:slideViewPr>
    <p:cSldViewPr snapToGrid="0" snapToObjects="1">
      <p:cViewPr varScale="1">
        <p:scale>
          <a:sx n="50" d="100"/>
          <a:sy n="50" d="100"/>
        </p:scale>
        <p:origin x="3114" y="42"/>
      </p:cViewPr>
      <p:guideLst>
        <p:guide orient="horz" pos="4764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717788"/>
          </a:xfrm>
          <a:prstGeom prst="rect">
            <a:avLst/>
          </a:prstGeom>
        </p:spPr>
        <p:txBody>
          <a:bodyPr vert="horz" lIns="138730" tIns="69365" rIns="138730" bIns="69365" rtlCol="0"/>
          <a:lstStyle>
            <a:lvl1pPr algn="l">
              <a:defRPr sz="17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717788"/>
          </a:xfrm>
          <a:prstGeom prst="rect">
            <a:avLst/>
          </a:prstGeom>
        </p:spPr>
        <p:txBody>
          <a:bodyPr vert="horz" lIns="138730" tIns="69365" rIns="138730" bIns="69365" rtlCol="0"/>
          <a:lstStyle>
            <a:lvl1pPr algn="r">
              <a:defRPr sz="1700"/>
            </a:lvl1pPr>
          </a:lstStyle>
          <a:p>
            <a:fld id="{FF1BC70F-3353-904F-BA5A-E6669BBE5C79}" type="datetimeFigureOut">
              <a:t>28/01/2021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60700" y="1076325"/>
            <a:ext cx="3805238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30" tIns="69365" rIns="138730" bIns="69365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6818991"/>
            <a:ext cx="7941310" cy="6460093"/>
          </a:xfrm>
          <a:prstGeom prst="rect">
            <a:avLst/>
          </a:prstGeom>
        </p:spPr>
        <p:txBody>
          <a:bodyPr vert="horz" lIns="138730" tIns="69365" rIns="138730" bIns="69365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13635483"/>
            <a:ext cx="4301543" cy="717788"/>
          </a:xfrm>
          <a:prstGeom prst="rect">
            <a:avLst/>
          </a:prstGeom>
        </p:spPr>
        <p:txBody>
          <a:bodyPr vert="horz" lIns="138730" tIns="69365" rIns="138730" bIns="69365" rtlCol="0" anchor="b"/>
          <a:lstStyle>
            <a:lvl1pPr algn="l">
              <a:defRPr sz="17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800" y="13635483"/>
            <a:ext cx="4301543" cy="717788"/>
          </a:xfrm>
          <a:prstGeom prst="rect">
            <a:avLst/>
          </a:prstGeom>
        </p:spPr>
        <p:txBody>
          <a:bodyPr vert="horz" lIns="138730" tIns="69365" rIns="138730" bIns="69365" rtlCol="0" anchor="b"/>
          <a:lstStyle>
            <a:lvl1pPr algn="r">
              <a:defRPr sz="1700"/>
            </a:lvl1pPr>
          </a:lstStyle>
          <a:p>
            <a:fld id="{BC9359FA-0E4A-F544-AE31-33A49E31DA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786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6572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144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39717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289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2861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79433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6006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2578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060700" y="1076325"/>
            <a:ext cx="3805238" cy="53848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359FA-0E4A-F544-AE31-33A49E31DAC3}" type="slidenum"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01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1648" y="4698283"/>
            <a:ext cx="9085342" cy="3241881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297" y="8570331"/>
            <a:ext cx="7482047" cy="38650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9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4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1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714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78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59366" y="668687"/>
            <a:ext cx="2809479" cy="1423136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5364" y="668687"/>
            <a:ext cx="8255859" cy="1423136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62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082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329" y="9718645"/>
            <a:ext cx="9085342" cy="3003817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4329" y="6410250"/>
            <a:ext cx="9085342" cy="330839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37416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7483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24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966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07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449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190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932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299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5364" y="3893060"/>
            <a:ext cx="5531741" cy="11006993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35248" y="3893060"/>
            <a:ext cx="5533597" cy="11006993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09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2" y="605667"/>
            <a:ext cx="9619774" cy="252068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4" y="3385426"/>
            <a:ext cx="4722671" cy="141088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416" indent="0">
              <a:buNone/>
              <a:defRPr sz="3300" b="1"/>
            </a:lvl2pPr>
            <a:lvl3pPr marL="1474831" indent="0">
              <a:buNone/>
              <a:defRPr sz="3000" b="1"/>
            </a:lvl3pPr>
            <a:lvl4pPr marL="2212247" indent="0">
              <a:buNone/>
              <a:defRPr sz="2500" b="1"/>
            </a:lvl4pPr>
            <a:lvl5pPr marL="2949662" indent="0">
              <a:buNone/>
              <a:defRPr sz="2500" b="1"/>
            </a:lvl5pPr>
            <a:lvl6pPr marL="3687078" indent="0">
              <a:buNone/>
              <a:defRPr sz="2500" b="1"/>
            </a:lvl6pPr>
            <a:lvl7pPr marL="4424494" indent="0">
              <a:buNone/>
              <a:defRPr sz="2500" b="1"/>
            </a:lvl7pPr>
            <a:lvl8pPr marL="5161909" indent="0">
              <a:buNone/>
              <a:defRPr sz="2500" b="1"/>
            </a:lvl8pPr>
            <a:lvl9pPr marL="5899325" indent="0">
              <a:buNone/>
              <a:defRPr sz="2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4434" y="4796308"/>
            <a:ext cx="4722671" cy="8713871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29680" y="3385426"/>
            <a:ext cx="4724526" cy="141088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416" indent="0">
              <a:buNone/>
              <a:defRPr sz="3300" b="1"/>
            </a:lvl2pPr>
            <a:lvl3pPr marL="1474831" indent="0">
              <a:buNone/>
              <a:defRPr sz="3000" b="1"/>
            </a:lvl3pPr>
            <a:lvl4pPr marL="2212247" indent="0">
              <a:buNone/>
              <a:defRPr sz="2500" b="1"/>
            </a:lvl4pPr>
            <a:lvl5pPr marL="2949662" indent="0">
              <a:buNone/>
              <a:defRPr sz="2500" b="1"/>
            </a:lvl5pPr>
            <a:lvl6pPr marL="3687078" indent="0">
              <a:buNone/>
              <a:defRPr sz="2500" b="1"/>
            </a:lvl6pPr>
            <a:lvl7pPr marL="4424494" indent="0">
              <a:buNone/>
              <a:defRPr sz="2500" b="1"/>
            </a:lvl7pPr>
            <a:lvl8pPr marL="5161909" indent="0">
              <a:buNone/>
              <a:defRPr sz="2500" b="1"/>
            </a:lvl8pPr>
            <a:lvl9pPr marL="5899325" indent="0">
              <a:buNone/>
              <a:defRPr sz="2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29680" y="4796308"/>
            <a:ext cx="4724526" cy="8713871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14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95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956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3" y="602167"/>
            <a:ext cx="3516488" cy="2562696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78960" y="602168"/>
            <a:ext cx="5975246" cy="12908011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34433" y="3164862"/>
            <a:ext cx="3516488" cy="10345314"/>
          </a:xfrm>
        </p:spPr>
        <p:txBody>
          <a:bodyPr/>
          <a:lstStyle>
            <a:lvl1pPr marL="0" indent="0">
              <a:buNone/>
              <a:defRPr sz="2300"/>
            </a:lvl1pPr>
            <a:lvl2pPr marL="737416" indent="0">
              <a:buNone/>
              <a:defRPr sz="2000"/>
            </a:lvl2pPr>
            <a:lvl3pPr marL="1474831" indent="0">
              <a:buNone/>
              <a:defRPr sz="1600"/>
            </a:lvl3pPr>
            <a:lvl4pPr marL="2212247" indent="0">
              <a:buNone/>
              <a:defRPr sz="1400"/>
            </a:lvl4pPr>
            <a:lvl5pPr marL="2949662" indent="0">
              <a:buNone/>
              <a:defRPr sz="1400"/>
            </a:lvl5pPr>
            <a:lvl6pPr marL="3687078" indent="0">
              <a:buNone/>
              <a:defRPr sz="1400"/>
            </a:lvl6pPr>
            <a:lvl7pPr marL="4424494" indent="0">
              <a:buNone/>
              <a:defRPr sz="1400"/>
            </a:lvl7pPr>
            <a:lvl8pPr marL="5161909" indent="0">
              <a:buNone/>
              <a:defRPr sz="1400"/>
            </a:lvl8pPr>
            <a:lvl9pPr marL="5899325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647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051" y="10586880"/>
            <a:ext cx="6413183" cy="124984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95051" y="1351369"/>
            <a:ext cx="6413183" cy="9074468"/>
          </a:xfrm>
        </p:spPr>
        <p:txBody>
          <a:bodyPr/>
          <a:lstStyle>
            <a:lvl1pPr marL="0" indent="0">
              <a:buNone/>
              <a:defRPr sz="5100"/>
            </a:lvl1pPr>
            <a:lvl2pPr marL="737416" indent="0">
              <a:buNone/>
              <a:defRPr sz="4500"/>
            </a:lvl2pPr>
            <a:lvl3pPr marL="1474831" indent="0">
              <a:buNone/>
              <a:defRPr sz="3800"/>
            </a:lvl3pPr>
            <a:lvl4pPr marL="2212247" indent="0">
              <a:buNone/>
              <a:defRPr sz="3300"/>
            </a:lvl4pPr>
            <a:lvl5pPr marL="2949662" indent="0">
              <a:buNone/>
              <a:defRPr sz="3300"/>
            </a:lvl5pPr>
            <a:lvl6pPr marL="3687078" indent="0">
              <a:buNone/>
              <a:defRPr sz="3300"/>
            </a:lvl6pPr>
            <a:lvl7pPr marL="4424494" indent="0">
              <a:buNone/>
              <a:defRPr sz="3300"/>
            </a:lvl7pPr>
            <a:lvl8pPr marL="5161909" indent="0">
              <a:buNone/>
              <a:defRPr sz="3300"/>
            </a:lvl8pPr>
            <a:lvl9pPr marL="5899325" indent="0">
              <a:buNone/>
              <a:defRPr sz="33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95051" y="11836719"/>
            <a:ext cx="6413183" cy="1774982"/>
          </a:xfrm>
        </p:spPr>
        <p:txBody>
          <a:bodyPr/>
          <a:lstStyle>
            <a:lvl1pPr marL="0" indent="0">
              <a:buNone/>
              <a:defRPr sz="2300"/>
            </a:lvl1pPr>
            <a:lvl2pPr marL="737416" indent="0">
              <a:buNone/>
              <a:defRPr sz="2000"/>
            </a:lvl2pPr>
            <a:lvl3pPr marL="1474831" indent="0">
              <a:buNone/>
              <a:defRPr sz="1600"/>
            </a:lvl3pPr>
            <a:lvl4pPr marL="2212247" indent="0">
              <a:buNone/>
              <a:defRPr sz="1400"/>
            </a:lvl4pPr>
            <a:lvl5pPr marL="2949662" indent="0">
              <a:buNone/>
              <a:defRPr sz="1400"/>
            </a:lvl5pPr>
            <a:lvl6pPr marL="3687078" indent="0">
              <a:buNone/>
              <a:defRPr sz="1400"/>
            </a:lvl6pPr>
            <a:lvl7pPr marL="4424494" indent="0">
              <a:buNone/>
              <a:defRPr sz="1400"/>
            </a:lvl7pPr>
            <a:lvl8pPr marL="5161909" indent="0">
              <a:buNone/>
              <a:defRPr sz="1400"/>
            </a:lvl8pPr>
            <a:lvl9pPr marL="5899325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107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34432" y="605667"/>
            <a:ext cx="9619774" cy="2520686"/>
          </a:xfrm>
          <a:prstGeom prst="rect">
            <a:avLst/>
          </a:prstGeom>
        </p:spPr>
        <p:txBody>
          <a:bodyPr vert="horz" lIns="147483" tIns="73742" rIns="147483" bIns="7374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2" y="3528965"/>
            <a:ext cx="9619774" cy="9981214"/>
          </a:xfrm>
          <a:prstGeom prst="rect">
            <a:avLst/>
          </a:prstGeom>
        </p:spPr>
        <p:txBody>
          <a:bodyPr vert="horz" lIns="147483" tIns="73742" rIns="147483" bIns="7374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4432" y="14017814"/>
            <a:ext cx="2494016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D08BC-FBAA-1F44-A650-F5EF46967F41}" type="datetimeFigureOut"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651953" y="14017814"/>
            <a:ext cx="3384735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660190" y="14017814"/>
            <a:ext cx="2494016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52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416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61" indent="-553061" algn="l" defTabSz="737416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300" indent="-460885" algn="l" defTabSz="737416" rtl="0" eaLnBrk="1" latinLnBrk="0" hangingPunct="1">
        <a:spcBef>
          <a:spcPct val="20000"/>
        </a:spcBef>
        <a:buFont typeface="Arial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540" indent="-368707" algn="l" defTabSz="737416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80955" indent="-368707" algn="l" defTabSz="737416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371" indent="-368707" algn="l" defTabSz="737416" rtl="0" eaLnBrk="1" latinLnBrk="0" hangingPunct="1">
        <a:spcBef>
          <a:spcPct val="20000"/>
        </a:spcBef>
        <a:buFont typeface="Arial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055786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202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618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033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16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831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247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662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078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494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61909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325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ángulo 160"/>
          <p:cNvSpPr/>
          <p:nvPr/>
        </p:nvSpPr>
        <p:spPr>
          <a:xfrm>
            <a:off x="0" y="11837989"/>
            <a:ext cx="10688638" cy="32861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0" name="Conector recto 67"/>
          <p:cNvCxnSpPr>
            <a:cxnSpLocks noChangeShapeType="1"/>
          </p:cNvCxnSpPr>
          <p:nvPr/>
        </p:nvCxnSpPr>
        <p:spPr bwMode="auto">
          <a:xfrm>
            <a:off x="5992391" y="3069100"/>
            <a:ext cx="0" cy="345786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Conector recto 67"/>
          <p:cNvCxnSpPr>
            <a:cxnSpLocks noChangeShapeType="1"/>
          </p:cNvCxnSpPr>
          <p:nvPr/>
        </p:nvCxnSpPr>
        <p:spPr bwMode="auto">
          <a:xfrm>
            <a:off x="5992391" y="3866426"/>
            <a:ext cx="0" cy="19653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onector recto 67"/>
          <p:cNvCxnSpPr>
            <a:cxnSpLocks noChangeShapeType="1"/>
          </p:cNvCxnSpPr>
          <p:nvPr/>
        </p:nvCxnSpPr>
        <p:spPr bwMode="auto">
          <a:xfrm>
            <a:off x="1513680" y="3069100"/>
            <a:ext cx="0" cy="345786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Conector recto 67"/>
          <p:cNvCxnSpPr>
            <a:cxnSpLocks noChangeShapeType="1"/>
          </p:cNvCxnSpPr>
          <p:nvPr/>
        </p:nvCxnSpPr>
        <p:spPr bwMode="auto">
          <a:xfrm>
            <a:off x="1513680" y="3866426"/>
            <a:ext cx="0" cy="19653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Rectángulo 2"/>
          <p:cNvSpPr/>
          <p:nvPr/>
        </p:nvSpPr>
        <p:spPr>
          <a:xfrm>
            <a:off x="208493" y="305719"/>
            <a:ext cx="7843771" cy="715352"/>
          </a:xfrm>
          <a:prstGeom prst="rect">
            <a:avLst/>
          </a:prstGeom>
        </p:spPr>
        <p:txBody>
          <a:bodyPr wrap="none" lIns="129314" tIns="64657" rIns="129314" bIns="64657">
            <a:spAutoFit/>
          </a:bodyPr>
          <a:lstStyle/>
          <a:p>
            <a:r>
              <a:rPr lang="ca-ES" sz="3800" b="1" dirty="0" smtClean="0">
                <a:solidFill>
                  <a:srgbClr val="0063A4"/>
                </a:solidFill>
                <a:latin typeface="Arial"/>
                <a:cs typeface="Arial"/>
              </a:rPr>
              <a:t>Estratègia diagnòstica COVID-19</a:t>
            </a:r>
            <a:endParaRPr lang="ca-ES" sz="3800" b="1" dirty="0">
              <a:solidFill>
                <a:srgbClr val="0063A4"/>
              </a:solidFill>
              <a:latin typeface="Arial"/>
              <a:cs typeface="Arial"/>
            </a:endParaRPr>
          </a:p>
        </p:txBody>
      </p:sp>
      <p:sp>
        <p:nvSpPr>
          <p:cNvPr id="7" name="CustomShape 1"/>
          <p:cNvSpPr/>
          <p:nvPr/>
        </p:nvSpPr>
        <p:spPr>
          <a:xfrm>
            <a:off x="7836661" y="872243"/>
            <a:ext cx="2359336" cy="3770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29240" tIns="64800" rIns="129240" bIns="64800">
            <a:spAutoFit/>
          </a:bodyPr>
          <a:lstStyle/>
          <a:p>
            <a:r>
              <a:rPr lang="es-ES" sz="1600" b="1" dirty="0" smtClean="0">
                <a:solidFill>
                  <a:srgbClr val="0063A3"/>
                </a:solidFill>
                <a:latin typeface="Arial"/>
                <a:cs typeface="Arial"/>
              </a:rPr>
              <a:t>HMB </a:t>
            </a:r>
            <a:r>
              <a:rPr lang="es-ES" sz="1600" b="1" dirty="0" smtClean="0">
                <a:solidFill>
                  <a:srgbClr val="0063A3"/>
                </a:solidFill>
                <a:latin typeface="Arial"/>
                <a:cs typeface="Arial"/>
              </a:rPr>
              <a:t>– </a:t>
            </a:r>
            <a:r>
              <a:rPr lang="es-ES" sz="1600" b="1" dirty="0" smtClean="0">
                <a:solidFill>
                  <a:srgbClr val="0063A3"/>
                </a:solidFill>
                <a:latin typeface="Arial"/>
                <a:cs typeface="Arial"/>
              </a:rPr>
              <a:t>Gener </a:t>
            </a:r>
            <a:r>
              <a:rPr lang="es-ES" sz="1600" b="1" dirty="0" smtClean="0">
                <a:solidFill>
                  <a:srgbClr val="0063A3"/>
                </a:solidFill>
                <a:latin typeface="Arial"/>
                <a:cs typeface="Arial"/>
              </a:rPr>
              <a:t>de 2021</a:t>
            </a:r>
            <a:endParaRPr lang="es-ES" sz="1600" dirty="0">
              <a:solidFill>
                <a:srgbClr val="0063A3"/>
              </a:solidFill>
              <a:latin typeface="Arial"/>
              <a:cs typeface="Arial"/>
            </a:endParaRPr>
          </a:p>
        </p:txBody>
      </p:sp>
      <p:cxnSp>
        <p:nvCxnSpPr>
          <p:cNvPr id="14" name="Conector recto 7"/>
          <p:cNvCxnSpPr>
            <a:cxnSpLocks noChangeShapeType="1"/>
          </p:cNvCxnSpPr>
          <p:nvPr/>
        </p:nvCxnSpPr>
        <p:spPr bwMode="auto">
          <a:xfrm>
            <a:off x="905668" y="5632400"/>
            <a:ext cx="2601648" cy="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ángulo 16"/>
          <p:cNvSpPr/>
          <p:nvPr/>
        </p:nvSpPr>
        <p:spPr>
          <a:xfrm>
            <a:off x="2032393" y="1801416"/>
            <a:ext cx="6738087" cy="623019"/>
          </a:xfrm>
          <a:prstGeom prst="rect">
            <a:avLst/>
          </a:prstGeom>
        </p:spPr>
        <p:txBody>
          <a:bodyPr wrap="none" lIns="129314" tIns="64657" rIns="129314" bIns="64657">
            <a:spAutoFit/>
          </a:bodyPr>
          <a:lstStyle/>
          <a:p>
            <a:r>
              <a:rPr lang="ca-ES" sz="3200" b="1" dirty="0" smtClean="0">
                <a:solidFill>
                  <a:srgbClr val="0063A4"/>
                </a:solidFill>
                <a:latin typeface="Arial"/>
                <a:cs typeface="Arial"/>
              </a:rPr>
              <a:t>Pacients procedents d’Urgències</a:t>
            </a:r>
            <a:endParaRPr lang="ca-ES" sz="3200" b="1" dirty="0">
              <a:solidFill>
                <a:srgbClr val="0063A4"/>
              </a:solidFill>
              <a:latin typeface="Arial"/>
              <a:cs typeface="Arial"/>
            </a:endParaRPr>
          </a:p>
        </p:txBody>
      </p:sp>
      <p:sp>
        <p:nvSpPr>
          <p:cNvPr id="18" name="Rectángulo 19"/>
          <p:cNvSpPr>
            <a:spLocks noChangeArrowheads="1"/>
          </p:cNvSpPr>
          <p:nvPr/>
        </p:nvSpPr>
        <p:spPr bwMode="auto">
          <a:xfrm>
            <a:off x="1084262" y="2600788"/>
            <a:ext cx="5303838" cy="46831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19" name="Rectangle 247"/>
          <p:cNvSpPr>
            <a:spLocks noChangeArrowheads="1"/>
          </p:cNvSpPr>
          <p:nvPr/>
        </p:nvSpPr>
        <p:spPr bwMode="auto">
          <a:xfrm>
            <a:off x="2559348" y="2707150"/>
            <a:ext cx="2293937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Amb símptomes COVID-19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0" name="Rectángulo 19"/>
          <p:cNvSpPr>
            <a:spLocks noChangeArrowheads="1"/>
          </p:cNvSpPr>
          <p:nvPr/>
        </p:nvSpPr>
        <p:spPr bwMode="auto">
          <a:xfrm>
            <a:off x="8022481" y="2600788"/>
            <a:ext cx="2374631" cy="46831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21" name="Rectangle 247"/>
          <p:cNvSpPr>
            <a:spLocks noChangeArrowheads="1"/>
          </p:cNvSpPr>
          <p:nvPr/>
        </p:nvSpPr>
        <p:spPr bwMode="auto">
          <a:xfrm>
            <a:off x="8022481" y="2707150"/>
            <a:ext cx="2293937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Sense símptomes COVID-19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Rectángulo 19"/>
          <p:cNvSpPr>
            <a:spLocks noChangeArrowheads="1"/>
          </p:cNvSpPr>
          <p:nvPr/>
        </p:nvSpPr>
        <p:spPr bwMode="auto">
          <a:xfrm>
            <a:off x="1084262" y="3411116"/>
            <a:ext cx="842169" cy="468312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23" name="Rectangle 247"/>
          <p:cNvSpPr>
            <a:spLocks noChangeArrowheads="1"/>
          </p:cNvSpPr>
          <p:nvPr/>
        </p:nvSpPr>
        <p:spPr bwMode="auto">
          <a:xfrm>
            <a:off x="1039812" y="3517478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&lt; 5 dies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4" name="Rectángulo 19"/>
          <p:cNvSpPr>
            <a:spLocks noChangeArrowheads="1"/>
          </p:cNvSpPr>
          <p:nvPr/>
        </p:nvSpPr>
        <p:spPr bwMode="auto">
          <a:xfrm>
            <a:off x="5551785" y="3411116"/>
            <a:ext cx="842169" cy="468312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25" name="Rectangle 247"/>
          <p:cNvSpPr>
            <a:spLocks noChangeArrowheads="1"/>
          </p:cNvSpPr>
          <p:nvPr/>
        </p:nvSpPr>
        <p:spPr bwMode="auto">
          <a:xfrm>
            <a:off x="5507335" y="3517478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&gt; 5 dies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7" name="Rectángulo 19"/>
          <p:cNvSpPr>
            <a:spLocks noChangeArrowheads="1"/>
          </p:cNvSpPr>
          <p:nvPr/>
        </p:nvSpPr>
        <p:spPr bwMode="auto">
          <a:xfrm>
            <a:off x="1084262" y="4059188"/>
            <a:ext cx="842169" cy="46831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28" name="Rectangle 247"/>
          <p:cNvSpPr>
            <a:spLocks noChangeArrowheads="1"/>
          </p:cNvSpPr>
          <p:nvPr/>
        </p:nvSpPr>
        <p:spPr bwMode="auto">
          <a:xfrm>
            <a:off x="1039812" y="4165550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Antigen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9" name="Rectángulo 19"/>
          <p:cNvSpPr>
            <a:spLocks noChangeArrowheads="1"/>
          </p:cNvSpPr>
          <p:nvPr/>
        </p:nvSpPr>
        <p:spPr bwMode="auto">
          <a:xfrm>
            <a:off x="5551785" y="4059188"/>
            <a:ext cx="842169" cy="46831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30" name="Rectangle 247"/>
          <p:cNvSpPr>
            <a:spLocks noChangeArrowheads="1"/>
          </p:cNvSpPr>
          <p:nvPr/>
        </p:nvSpPr>
        <p:spPr bwMode="auto">
          <a:xfrm>
            <a:off x="5507335" y="4165550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1" name="Rectángulo 19"/>
          <p:cNvSpPr>
            <a:spLocks noChangeArrowheads="1"/>
          </p:cNvSpPr>
          <p:nvPr/>
        </p:nvSpPr>
        <p:spPr bwMode="auto">
          <a:xfrm>
            <a:off x="468212" y="4707260"/>
            <a:ext cx="842169" cy="468312"/>
          </a:xfrm>
          <a:prstGeom prst="rect">
            <a:avLst/>
          </a:prstGeom>
          <a:solidFill>
            <a:srgbClr val="FF2F0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32" name="Rectangle 247"/>
          <p:cNvSpPr>
            <a:spLocks noChangeArrowheads="1"/>
          </p:cNvSpPr>
          <p:nvPr/>
        </p:nvSpPr>
        <p:spPr bwMode="auto">
          <a:xfrm>
            <a:off x="423762" y="4813622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Positiu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5" name="Rectángulo 19"/>
          <p:cNvSpPr>
            <a:spLocks noChangeArrowheads="1"/>
          </p:cNvSpPr>
          <p:nvPr/>
        </p:nvSpPr>
        <p:spPr bwMode="auto">
          <a:xfrm>
            <a:off x="1780381" y="4707260"/>
            <a:ext cx="842169" cy="468312"/>
          </a:xfrm>
          <a:prstGeom prst="rect">
            <a:avLst/>
          </a:prstGeom>
          <a:solidFill>
            <a:srgbClr val="FF2F0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36" name="Rectangle 247"/>
          <p:cNvSpPr>
            <a:spLocks noChangeArrowheads="1"/>
          </p:cNvSpPr>
          <p:nvPr/>
        </p:nvSpPr>
        <p:spPr bwMode="auto">
          <a:xfrm>
            <a:off x="1735931" y="4813622"/>
            <a:ext cx="886619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Negatiu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7" name="Rectangle 247"/>
          <p:cNvSpPr>
            <a:spLocks noChangeArrowheads="1"/>
          </p:cNvSpPr>
          <p:nvPr/>
        </p:nvSpPr>
        <p:spPr bwMode="auto">
          <a:xfrm>
            <a:off x="263223" y="5181724"/>
            <a:ext cx="1250457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latin typeface="Arial"/>
                <a:cs typeface="Arial"/>
              </a:rPr>
              <a:t>Gestió COVID</a:t>
            </a:r>
            <a:endParaRPr lang="ca-ES" sz="1200" b="1" i="1">
              <a:latin typeface="Arial"/>
              <a:cs typeface="Arial"/>
            </a:endParaRPr>
          </a:p>
        </p:txBody>
      </p:sp>
      <p:sp>
        <p:nvSpPr>
          <p:cNvPr id="38" name="Rectángulo 19"/>
          <p:cNvSpPr>
            <a:spLocks noChangeArrowheads="1"/>
          </p:cNvSpPr>
          <p:nvPr/>
        </p:nvSpPr>
        <p:spPr bwMode="auto">
          <a:xfrm>
            <a:off x="334862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39" name="Rectangle 247"/>
          <p:cNvSpPr>
            <a:spLocks noChangeArrowheads="1"/>
          </p:cNvSpPr>
          <p:nvPr/>
        </p:nvSpPr>
        <p:spPr bwMode="auto">
          <a:xfrm>
            <a:off x="290412" y="5860874"/>
            <a:ext cx="116998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Cirurgia urgent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0" name="Rectángulo 19"/>
          <p:cNvSpPr>
            <a:spLocks noChangeArrowheads="1"/>
          </p:cNvSpPr>
          <p:nvPr/>
        </p:nvSpPr>
        <p:spPr bwMode="auto">
          <a:xfrm>
            <a:off x="1647031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41" name="Rectangle 247"/>
          <p:cNvSpPr>
            <a:spLocks noChangeArrowheads="1"/>
          </p:cNvSpPr>
          <p:nvPr/>
        </p:nvSpPr>
        <p:spPr bwMode="auto">
          <a:xfrm>
            <a:off x="1602581" y="5945534"/>
            <a:ext cx="116998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Ingrés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2" name="Rectángulo 19"/>
          <p:cNvSpPr>
            <a:spLocks noChangeArrowheads="1"/>
          </p:cNvSpPr>
          <p:nvPr/>
        </p:nvSpPr>
        <p:spPr bwMode="auto">
          <a:xfrm>
            <a:off x="2951683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43" name="Rectangle 247"/>
          <p:cNvSpPr>
            <a:spLocks noChangeArrowheads="1"/>
          </p:cNvSpPr>
          <p:nvPr/>
        </p:nvSpPr>
        <p:spPr bwMode="auto">
          <a:xfrm>
            <a:off x="2907233" y="5945534"/>
            <a:ext cx="116998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No ingrés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4" name="Rectángulo 19"/>
          <p:cNvSpPr>
            <a:spLocks noChangeArrowheads="1"/>
          </p:cNvSpPr>
          <p:nvPr/>
        </p:nvSpPr>
        <p:spPr bwMode="auto">
          <a:xfrm>
            <a:off x="334862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45" name="Rectangle 247"/>
          <p:cNvSpPr>
            <a:spLocks noChangeArrowheads="1"/>
          </p:cNvSpPr>
          <p:nvPr/>
        </p:nvSpPr>
        <p:spPr bwMode="auto">
          <a:xfrm>
            <a:off x="290412" y="6612796"/>
            <a:ext cx="116998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urgent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6" name="Rectángulo 19"/>
          <p:cNvSpPr>
            <a:spLocks noChangeArrowheads="1"/>
          </p:cNvSpPr>
          <p:nvPr/>
        </p:nvSpPr>
        <p:spPr bwMode="auto">
          <a:xfrm>
            <a:off x="1647031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47" name="Rectangle 247"/>
          <p:cNvSpPr>
            <a:spLocks noChangeArrowheads="1"/>
          </p:cNvSpPr>
          <p:nvPr/>
        </p:nvSpPr>
        <p:spPr bwMode="auto">
          <a:xfrm>
            <a:off x="1602581" y="6612796"/>
            <a:ext cx="1169988" cy="623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preferent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  <a:p>
            <a:pPr algn="ctr" defTabSz="957263" eaLnBrk="1" hangingPunct="1">
              <a:defRPr/>
            </a:pP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8" name="Rectángulo 19"/>
          <p:cNvSpPr>
            <a:spLocks noChangeArrowheads="1"/>
          </p:cNvSpPr>
          <p:nvPr/>
        </p:nvSpPr>
        <p:spPr bwMode="auto">
          <a:xfrm>
            <a:off x="2951683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49" name="Rectangle 247"/>
          <p:cNvSpPr>
            <a:spLocks noChangeArrowheads="1"/>
          </p:cNvSpPr>
          <p:nvPr/>
        </p:nvSpPr>
        <p:spPr bwMode="auto">
          <a:xfrm>
            <a:off x="2907233" y="6612796"/>
            <a:ext cx="116998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convencional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0" name="Rectángulo 19"/>
          <p:cNvSpPr>
            <a:spLocks noChangeArrowheads="1"/>
          </p:cNvSpPr>
          <p:nvPr/>
        </p:nvSpPr>
        <p:spPr bwMode="auto">
          <a:xfrm>
            <a:off x="4628679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51" name="Rectangle 247"/>
          <p:cNvSpPr>
            <a:spLocks noChangeArrowheads="1"/>
          </p:cNvSpPr>
          <p:nvPr/>
        </p:nvSpPr>
        <p:spPr bwMode="auto">
          <a:xfrm>
            <a:off x="4584229" y="5945534"/>
            <a:ext cx="116998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Cirurgia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2" name="Rectángulo 19"/>
          <p:cNvSpPr>
            <a:spLocks noChangeArrowheads="1"/>
          </p:cNvSpPr>
          <p:nvPr/>
        </p:nvSpPr>
        <p:spPr bwMode="auto">
          <a:xfrm>
            <a:off x="5940848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53" name="Rectangle 247"/>
          <p:cNvSpPr>
            <a:spLocks noChangeArrowheads="1"/>
          </p:cNvSpPr>
          <p:nvPr/>
        </p:nvSpPr>
        <p:spPr bwMode="auto">
          <a:xfrm>
            <a:off x="5896398" y="5945534"/>
            <a:ext cx="116998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Ingrés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4" name="Rectángulo 19"/>
          <p:cNvSpPr>
            <a:spLocks noChangeArrowheads="1"/>
          </p:cNvSpPr>
          <p:nvPr/>
        </p:nvSpPr>
        <p:spPr bwMode="auto">
          <a:xfrm>
            <a:off x="7245500" y="5839172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7201050" y="5945534"/>
            <a:ext cx="116998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No ingrés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6" name="Rectángulo 19"/>
          <p:cNvSpPr>
            <a:spLocks noChangeArrowheads="1"/>
          </p:cNvSpPr>
          <p:nvPr/>
        </p:nvSpPr>
        <p:spPr bwMode="auto">
          <a:xfrm>
            <a:off x="4628679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57" name="Rectangle 247"/>
          <p:cNvSpPr>
            <a:spLocks noChangeArrowheads="1"/>
          </p:cNvSpPr>
          <p:nvPr/>
        </p:nvSpPr>
        <p:spPr bwMode="auto">
          <a:xfrm>
            <a:off x="4584229" y="6612796"/>
            <a:ext cx="116998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 eaLnBrk="1" hangingPunct="1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urgent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9" name="Rectángulo 19"/>
          <p:cNvSpPr>
            <a:spLocks noChangeArrowheads="1"/>
          </p:cNvSpPr>
          <p:nvPr/>
        </p:nvSpPr>
        <p:spPr bwMode="auto">
          <a:xfrm>
            <a:off x="5940848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60" name="Rectangle 247"/>
          <p:cNvSpPr>
            <a:spLocks noChangeArrowheads="1"/>
          </p:cNvSpPr>
          <p:nvPr/>
        </p:nvSpPr>
        <p:spPr bwMode="auto">
          <a:xfrm>
            <a:off x="5896398" y="6612796"/>
            <a:ext cx="1169988" cy="623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preferent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  <a:p>
            <a:pPr algn="ctr" defTabSz="957263" eaLnBrk="1" hangingPunct="1">
              <a:defRPr/>
            </a:pP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1" name="Rectángulo 19"/>
          <p:cNvSpPr>
            <a:spLocks noChangeArrowheads="1"/>
          </p:cNvSpPr>
          <p:nvPr/>
        </p:nvSpPr>
        <p:spPr bwMode="auto">
          <a:xfrm>
            <a:off x="7245500" y="6506434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62" name="Rectangle 247"/>
          <p:cNvSpPr>
            <a:spLocks noChangeArrowheads="1"/>
          </p:cNvSpPr>
          <p:nvPr/>
        </p:nvSpPr>
        <p:spPr bwMode="auto">
          <a:xfrm>
            <a:off x="7201050" y="6612796"/>
            <a:ext cx="116998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convencional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3" name="Rectangle 247"/>
          <p:cNvSpPr>
            <a:spLocks noChangeArrowheads="1"/>
          </p:cNvSpPr>
          <p:nvPr/>
        </p:nvSpPr>
        <p:spPr bwMode="auto">
          <a:xfrm>
            <a:off x="7262317" y="7184904"/>
            <a:ext cx="107483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latin typeface="Arial"/>
                <a:cs typeface="Arial"/>
              </a:rPr>
              <a:t>Seguiment CAP</a:t>
            </a:r>
            <a:endParaRPr lang="ca-ES" sz="1200" b="1" i="1">
              <a:latin typeface="Arial"/>
              <a:cs typeface="Arial"/>
            </a:endParaRPr>
          </a:p>
        </p:txBody>
      </p:sp>
      <p:sp>
        <p:nvSpPr>
          <p:cNvPr id="64" name="Rectángulo 19"/>
          <p:cNvSpPr>
            <a:spLocks noChangeArrowheads="1"/>
          </p:cNvSpPr>
          <p:nvPr/>
        </p:nvSpPr>
        <p:spPr bwMode="auto">
          <a:xfrm>
            <a:off x="7966922" y="3414886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65" name="Rectangle 247"/>
          <p:cNvSpPr>
            <a:spLocks noChangeArrowheads="1"/>
          </p:cNvSpPr>
          <p:nvPr/>
        </p:nvSpPr>
        <p:spPr bwMode="auto">
          <a:xfrm>
            <a:off x="7922472" y="3521248"/>
            <a:ext cx="116998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Ingrés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6" name="Rectángulo 19"/>
          <p:cNvSpPr>
            <a:spLocks noChangeArrowheads="1"/>
          </p:cNvSpPr>
          <p:nvPr/>
        </p:nvSpPr>
        <p:spPr bwMode="auto">
          <a:xfrm>
            <a:off x="9271574" y="3414886"/>
            <a:ext cx="1125538" cy="468312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67" name="Rectangle 247"/>
          <p:cNvSpPr>
            <a:spLocks noChangeArrowheads="1"/>
          </p:cNvSpPr>
          <p:nvPr/>
        </p:nvSpPr>
        <p:spPr bwMode="auto">
          <a:xfrm>
            <a:off x="9227124" y="3521248"/>
            <a:ext cx="116998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Alta</a:t>
            </a: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8" name="Rectángulo 19"/>
          <p:cNvSpPr>
            <a:spLocks noChangeArrowheads="1"/>
          </p:cNvSpPr>
          <p:nvPr/>
        </p:nvSpPr>
        <p:spPr bwMode="auto">
          <a:xfrm>
            <a:off x="7966922" y="4058971"/>
            <a:ext cx="1125538" cy="6721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69" name="Rectangle 247"/>
          <p:cNvSpPr>
            <a:spLocks noChangeArrowheads="1"/>
          </p:cNvSpPr>
          <p:nvPr/>
        </p:nvSpPr>
        <p:spPr bwMode="auto">
          <a:xfrm>
            <a:off x="7922472" y="4165333"/>
            <a:ext cx="1169988" cy="623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preferent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  <a:p>
            <a:pPr algn="ctr" defTabSz="957263" eaLnBrk="1" hangingPunct="1">
              <a:defRPr/>
            </a:pPr>
            <a:endParaRPr lang="ca-ES" sz="1200" b="1" i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70" name="Rectángulo 69"/>
          <p:cNvSpPr/>
          <p:nvPr/>
        </p:nvSpPr>
        <p:spPr>
          <a:xfrm>
            <a:off x="3250605" y="8073412"/>
            <a:ext cx="4184103" cy="623019"/>
          </a:xfrm>
          <a:prstGeom prst="rect">
            <a:avLst/>
          </a:prstGeom>
        </p:spPr>
        <p:txBody>
          <a:bodyPr wrap="none" lIns="129314" tIns="64657" rIns="129314" bIns="64657">
            <a:spAutoFit/>
          </a:bodyPr>
          <a:lstStyle/>
          <a:p>
            <a:r>
              <a:rPr lang="ca-ES" sz="3200" b="1" dirty="0" smtClean="0">
                <a:solidFill>
                  <a:srgbClr val="0063A4"/>
                </a:solidFill>
                <a:latin typeface="Arial"/>
                <a:cs typeface="Arial"/>
              </a:rPr>
              <a:t>Altres procedències</a:t>
            </a:r>
            <a:endParaRPr lang="ca-ES" sz="3200" b="1" dirty="0">
              <a:solidFill>
                <a:srgbClr val="0063A4"/>
              </a:solidFill>
              <a:latin typeface="Arial"/>
              <a:cs typeface="Arial"/>
            </a:endParaRPr>
          </a:p>
        </p:txBody>
      </p:sp>
      <p:sp>
        <p:nvSpPr>
          <p:cNvPr id="73" name="Rectángulo 19"/>
          <p:cNvSpPr>
            <a:spLocks noChangeArrowheads="1"/>
          </p:cNvSpPr>
          <p:nvPr/>
        </p:nvSpPr>
        <p:spPr bwMode="auto">
          <a:xfrm>
            <a:off x="334861" y="8858200"/>
            <a:ext cx="1591569" cy="666800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74" name="Rectangle 247"/>
          <p:cNvSpPr>
            <a:spLocks noChangeArrowheads="1"/>
          </p:cNvSpPr>
          <p:nvPr/>
        </p:nvSpPr>
        <p:spPr bwMode="auto">
          <a:xfrm>
            <a:off x="341212" y="8964562"/>
            <a:ext cx="15852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Pacient</a:t>
            </a:r>
          </a:p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ingressat</a:t>
            </a:r>
          </a:p>
        </p:txBody>
      </p:sp>
      <p:sp>
        <p:nvSpPr>
          <p:cNvPr id="75" name="Rectángulo 19"/>
          <p:cNvSpPr>
            <a:spLocks noChangeArrowheads="1"/>
          </p:cNvSpPr>
          <p:nvPr/>
        </p:nvSpPr>
        <p:spPr bwMode="auto">
          <a:xfrm>
            <a:off x="2519816" y="8858200"/>
            <a:ext cx="1591569" cy="666800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76" name="Rectangle 247"/>
          <p:cNvSpPr>
            <a:spLocks noChangeArrowheads="1"/>
          </p:cNvSpPr>
          <p:nvPr/>
        </p:nvSpPr>
        <p:spPr bwMode="auto">
          <a:xfrm>
            <a:off x="2526167" y="9053462"/>
            <a:ext cx="158521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 dirty="0" smtClean="0">
                <a:solidFill>
                  <a:schemeClr val="tx2"/>
                </a:solidFill>
                <a:latin typeface="Arial"/>
                <a:cs typeface="Arial"/>
              </a:rPr>
              <a:t>Trasllats</a:t>
            </a:r>
            <a:endParaRPr lang="ca-ES" sz="1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77" name="Rectángulo 19"/>
          <p:cNvSpPr>
            <a:spLocks noChangeArrowheads="1"/>
          </p:cNvSpPr>
          <p:nvPr/>
        </p:nvSpPr>
        <p:spPr bwMode="auto">
          <a:xfrm>
            <a:off x="5670748" y="8858200"/>
            <a:ext cx="1822252" cy="666800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78" name="Rectangle 247"/>
          <p:cNvSpPr>
            <a:spLocks noChangeArrowheads="1"/>
          </p:cNvSpPr>
          <p:nvPr/>
        </p:nvSpPr>
        <p:spPr bwMode="auto">
          <a:xfrm>
            <a:off x="5677098" y="8964562"/>
            <a:ext cx="1714301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Professionals BSA</a:t>
            </a:r>
          </a:p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Vigilància de la Salut</a:t>
            </a:r>
          </a:p>
        </p:txBody>
      </p:sp>
      <p:sp>
        <p:nvSpPr>
          <p:cNvPr id="79" name="Rectángulo 19"/>
          <p:cNvSpPr>
            <a:spLocks noChangeArrowheads="1"/>
          </p:cNvSpPr>
          <p:nvPr/>
        </p:nvSpPr>
        <p:spPr bwMode="auto">
          <a:xfrm>
            <a:off x="8800703" y="8858200"/>
            <a:ext cx="1591569" cy="666800"/>
          </a:xfrm>
          <a:prstGeom prst="rect">
            <a:avLst/>
          </a:prstGeom>
          <a:solidFill>
            <a:srgbClr val="008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80" name="Rectangle 247"/>
          <p:cNvSpPr>
            <a:spLocks noChangeArrowheads="1"/>
          </p:cNvSpPr>
          <p:nvPr/>
        </p:nvSpPr>
        <p:spPr bwMode="auto">
          <a:xfrm>
            <a:off x="8807054" y="8964562"/>
            <a:ext cx="15852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chemeClr val="tx2"/>
                </a:solidFill>
                <a:latin typeface="Arial"/>
                <a:cs typeface="Arial"/>
              </a:rPr>
              <a:t>Cirurgia programada</a:t>
            </a:r>
          </a:p>
        </p:txBody>
      </p:sp>
      <p:sp>
        <p:nvSpPr>
          <p:cNvPr id="81" name="Rectángulo 19"/>
          <p:cNvSpPr>
            <a:spLocks noChangeArrowheads="1"/>
          </p:cNvSpPr>
          <p:nvPr/>
        </p:nvSpPr>
        <p:spPr bwMode="auto">
          <a:xfrm>
            <a:off x="334862" y="9723436"/>
            <a:ext cx="1591569" cy="652464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82" name="Rectangle 247"/>
          <p:cNvSpPr>
            <a:spLocks noChangeArrowheads="1"/>
          </p:cNvSpPr>
          <p:nvPr/>
        </p:nvSpPr>
        <p:spPr bwMode="auto">
          <a:xfrm>
            <a:off x="353912" y="9829798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 dirty="0">
                <a:solidFill>
                  <a:srgbClr val="FFFFFF"/>
                </a:solidFill>
                <a:latin typeface="Arial"/>
                <a:cs typeface="Arial"/>
              </a:rPr>
              <a:t>Aparició de símptomes</a:t>
            </a:r>
            <a:endParaRPr lang="ca-ES" sz="1200" b="1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3" name="Rectángulo 19"/>
          <p:cNvSpPr>
            <a:spLocks noChangeArrowheads="1"/>
          </p:cNvSpPr>
          <p:nvPr/>
        </p:nvSpPr>
        <p:spPr bwMode="auto">
          <a:xfrm>
            <a:off x="334862" y="10586392"/>
            <a:ext cx="1591569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84" name="Rectangle 247"/>
          <p:cNvSpPr>
            <a:spLocks noChangeArrowheads="1"/>
          </p:cNvSpPr>
          <p:nvPr/>
        </p:nvSpPr>
        <p:spPr bwMode="auto">
          <a:xfrm>
            <a:off x="353912" y="10692754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 dirty="0" err="1" smtClean="0">
                <a:solidFill>
                  <a:schemeClr val="bg1"/>
                </a:solidFill>
                <a:latin typeface="Arial"/>
                <a:cs typeface="Arial"/>
              </a:rPr>
              <a:t>Antígen</a:t>
            </a:r>
            <a:endParaRPr lang="ca-ES" sz="1200" b="1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algn="ctr" defTabSz="957263">
              <a:defRPr/>
            </a:pPr>
            <a:r>
              <a:rPr lang="ca-ES" sz="1200" b="1" i="1" dirty="0" smtClean="0">
                <a:solidFill>
                  <a:schemeClr val="bg1"/>
                </a:solidFill>
                <a:latin typeface="Arial"/>
                <a:cs typeface="Arial"/>
              </a:rPr>
              <a:t>Si negatiu, PCR</a:t>
            </a:r>
            <a:endParaRPr lang="ca-ES" sz="1200" b="1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5" name="Rectángulo 19"/>
          <p:cNvSpPr>
            <a:spLocks noChangeArrowheads="1"/>
          </p:cNvSpPr>
          <p:nvPr/>
        </p:nvSpPr>
        <p:spPr bwMode="auto">
          <a:xfrm>
            <a:off x="4886871" y="9723436"/>
            <a:ext cx="1591569" cy="652464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86" name="Rectangle 247"/>
          <p:cNvSpPr>
            <a:spLocks noChangeArrowheads="1"/>
          </p:cNvSpPr>
          <p:nvPr/>
        </p:nvSpPr>
        <p:spPr bwMode="auto">
          <a:xfrm>
            <a:off x="4905921" y="9893298"/>
            <a:ext cx="154711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Símptomes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7" name="Rectángulo 19"/>
          <p:cNvSpPr>
            <a:spLocks noChangeArrowheads="1"/>
          </p:cNvSpPr>
          <p:nvPr/>
        </p:nvSpPr>
        <p:spPr bwMode="auto">
          <a:xfrm>
            <a:off x="4900318" y="10586392"/>
            <a:ext cx="1591569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88" name="Rectangle 247"/>
          <p:cNvSpPr>
            <a:spLocks noChangeArrowheads="1"/>
          </p:cNvSpPr>
          <p:nvPr/>
        </p:nvSpPr>
        <p:spPr bwMode="auto">
          <a:xfrm>
            <a:off x="4905921" y="10768954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 dirty="0" smtClean="0">
                <a:solidFill>
                  <a:schemeClr val="bg1"/>
                </a:solidFill>
                <a:latin typeface="Arial"/>
                <a:cs typeface="Arial"/>
              </a:rPr>
              <a:t>Antigen</a:t>
            </a:r>
          </a:p>
          <a:p>
            <a:pPr algn="ctr" defTabSz="957263">
              <a:defRPr/>
            </a:pPr>
            <a:r>
              <a:rPr lang="ca-ES" sz="1200" b="1" i="1" dirty="0" smtClean="0">
                <a:solidFill>
                  <a:schemeClr val="bg1"/>
                </a:solidFill>
                <a:latin typeface="Arial"/>
                <a:cs typeface="Arial"/>
              </a:rPr>
              <a:t>Si negatiu, PCR</a:t>
            </a:r>
            <a:endParaRPr lang="ca-ES" sz="1200" b="1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1" name="Rectángulo 19"/>
          <p:cNvSpPr>
            <a:spLocks noChangeArrowheads="1"/>
          </p:cNvSpPr>
          <p:nvPr/>
        </p:nvSpPr>
        <p:spPr bwMode="auto">
          <a:xfrm>
            <a:off x="2015501" y="10583387"/>
            <a:ext cx="1258241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92" name="Rectangle 247"/>
          <p:cNvSpPr>
            <a:spLocks noChangeArrowheads="1"/>
          </p:cNvSpPr>
          <p:nvPr/>
        </p:nvSpPr>
        <p:spPr bwMode="auto">
          <a:xfrm>
            <a:off x="1894943" y="10702449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 dirty="0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 dirty="0" smtClean="0">
                <a:solidFill>
                  <a:schemeClr val="bg1"/>
                </a:solidFill>
                <a:latin typeface="Arial"/>
                <a:cs typeface="Arial"/>
              </a:rPr>
              <a:t>urgent</a:t>
            </a:r>
            <a:endParaRPr lang="ca-ES" sz="1200" b="1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3" name="Rectángulo 19"/>
          <p:cNvSpPr>
            <a:spLocks noChangeArrowheads="1"/>
          </p:cNvSpPr>
          <p:nvPr/>
        </p:nvSpPr>
        <p:spPr bwMode="auto">
          <a:xfrm>
            <a:off x="8804895" y="9723436"/>
            <a:ext cx="1591569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94" name="Rectangle 247"/>
          <p:cNvSpPr>
            <a:spLocks noChangeArrowheads="1"/>
          </p:cNvSpPr>
          <p:nvPr/>
        </p:nvSpPr>
        <p:spPr bwMode="auto">
          <a:xfrm>
            <a:off x="8823945" y="9829798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preoperatori rutina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5" name="Rectángulo 19"/>
          <p:cNvSpPr>
            <a:spLocks noChangeArrowheads="1"/>
          </p:cNvSpPr>
          <p:nvPr/>
        </p:nvSpPr>
        <p:spPr bwMode="auto">
          <a:xfrm>
            <a:off x="6687071" y="9723436"/>
            <a:ext cx="1591569" cy="652464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96" name="Rectangle 247"/>
          <p:cNvSpPr>
            <a:spLocks noChangeArrowheads="1"/>
          </p:cNvSpPr>
          <p:nvPr/>
        </p:nvSpPr>
        <p:spPr bwMode="auto">
          <a:xfrm>
            <a:off x="6706121" y="9842498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>
                <a:solidFill>
                  <a:srgbClr val="FFFFFF"/>
                </a:solidFill>
                <a:latin typeface="Arial"/>
                <a:cs typeface="Arial"/>
              </a:rPr>
              <a:t>Contacte estret sense símptomes</a:t>
            </a:r>
            <a:endParaRPr lang="ca-ES" sz="1200" b="1" i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7" name="Rectángulo 19"/>
          <p:cNvSpPr>
            <a:spLocks noChangeArrowheads="1"/>
          </p:cNvSpPr>
          <p:nvPr/>
        </p:nvSpPr>
        <p:spPr bwMode="auto">
          <a:xfrm>
            <a:off x="6687072" y="10586392"/>
            <a:ext cx="575246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98" name="Rectangle 247"/>
          <p:cNvSpPr>
            <a:spLocks noChangeArrowheads="1"/>
          </p:cNvSpPr>
          <p:nvPr/>
        </p:nvSpPr>
        <p:spPr bwMode="auto">
          <a:xfrm>
            <a:off x="6706121" y="10768954"/>
            <a:ext cx="494929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PCR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9" name="Rectángulo 19"/>
          <p:cNvSpPr>
            <a:spLocks noChangeArrowheads="1"/>
          </p:cNvSpPr>
          <p:nvPr/>
        </p:nvSpPr>
        <p:spPr bwMode="auto">
          <a:xfrm>
            <a:off x="7415659" y="10586392"/>
            <a:ext cx="866480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100" name="Rectangle 247"/>
          <p:cNvSpPr>
            <a:spLocks noChangeArrowheads="1"/>
          </p:cNvSpPr>
          <p:nvPr/>
        </p:nvSpPr>
        <p:spPr bwMode="auto">
          <a:xfrm>
            <a:off x="7434708" y="10768954"/>
            <a:ext cx="847430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>
                <a:solidFill>
                  <a:schemeClr val="bg1"/>
                </a:solidFill>
                <a:latin typeface="Arial"/>
                <a:cs typeface="Arial"/>
              </a:rPr>
              <a:t>Serologia</a:t>
            </a:r>
            <a:endParaRPr lang="ca-ES" sz="1200" b="1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1" name="Rectangle 247"/>
          <p:cNvSpPr>
            <a:spLocks noChangeArrowheads="1"/>
          </p:cNvSpPr>
          <p:nvPr/>
        </p:nvSpPr>
        <p:spPr bwMode="auto">
          <a:xfrm>
            <a:off x="7191798" y="10730854"/>
            <a:ext cx="288502" cy="346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800" b="1">
                <a:solidFill>
                  <a:schemeClr val="tx2"/>
                </a:solidFill>
                <a:latin typeface="Arial"/>
                <a:cs typeface="Arial"/>
              </a:rPr>
              <a:t>+</a:t>
            </a:r>
          </a:p>
        </p:txBody>
      </p:sp>
      <p:cxnSp>
        <p:nvCxnSpPr>
          <p:cNvPr id="113" name="Conector recto 67"/>
          <p:cNvCxnSpPr>
            <a:cxnSpLocks noChangeShapeType="1"/>
            <a:endCxn id="40" idx="0"/>
          </p:cNvCxnSpPr>
          <p:nvPr/>
        </p:nvCxnSpPr>
        <p:spPr bwMode="auto">
          <a:xfrm>
            <a:off x="2205830" y="5175572"/>
            <a:ext cx="3970" cy="66360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Conector recto 67"/>
          <p:cNvCxnSpPr>
            <a:cxnSpLocks noChangeShapeType="1"/>
          </p:cNvCxnSpPr>
          <p:nvPr/>
        </p:nvCxnSpPr>
        <p:spPr bwMode="auto">
          <a:xfrm>
            <a:off x="905668" y="563240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7" name="Conector recto 67"/>
          <p:cNvCxnSpPr>
            <a:cxnSpLocks noChangeShapeType="1"/>
          </p:cNvCxnSpPr>
          <p:nvPr/>
        </p:nvCxnSpPr>
        <p:spPr bwMode="auto">
          <a:xfrm>
            <a:off x="3504712" y="563240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Conector recto 67"/>
          <p:cNvCxnSpPr>
            <a:cxnSpLocks noChangeShapeType="1"/>
          </p:cNvCxnSpPr>
          <p:nvPr/>
        </p:nvCxnSpPr>
        <p:spPr bwMode="auto">
          <a:xfrm>
            <a:off x="905668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" name="Conector recto 67"/>
          <p:cNvCxnSpPr>
            <a:cxnSpLocks noChangeShapeType="1"/>
          </p:cNvCxnSpPr>
          <p:nvPr/>
        </p:nvCxnSpPr>
        <p:spPr bwMode="auto">
          <a:xfrm>
            <a:off x="2207717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2" name="Conector recto 67"/>
          <p:cNvCxnSpPr>
            <a:cxnSpLocks noChangeShapeType="1"/>
          </p:cNvCxnSpPr>
          <p:nvPr/>
        </p:nvCxnSpPr>
        <p:spPr bwMode="auto">
          <a:xfrm>
            <a:off x="3509194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" name="Conector recto 7"/>
          <p:cNvCxnSpPr>
            <a:cxnSpLocks noChangeShapeType="1"/>
          </p:cNvCxnSpPr>
          <p:nvPr/>
        </p:nvCxnSpPr>
        <p:spPr bwMode="auto">
          <a:xfrm>
            <a:off x="5200303" y="5632400"/>
            <a:ext cx="2601648" cy="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4" name="Conector recto 67"/>
          <p:cNvCxnSpPr>
            <a:cxnSpLocks noChangeShapeType="1"/>
          </p:cNvCxnSpPr>
          <p:nvPr/>
        </p:nvCxnSpPr>
        <p:spPr bwMode="auto">
          <a:xfrm>
            <a:off x="6504435" y="563240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Conector recto 67"/>
          <p:cNvCxnSpPr>
            <a:cxnSpLocks noChangeShapeType="1"/>
          </p:cNvCxnSpPr>
          <p:nvPr/>
        </p:nvCxnSpPr>
        <p:spPr bwMode="auto">
          <a:xfrm>
            <a:off x="5200303" y="563240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Conector recto 67"/>
          <p:cNvCxnSpPr>
            <a:cxnSpLocks noChangeShapeType="1"/>
          </p:cNvCxnSpPr>
          <p:nvPr/>
        </p:nvCxnSpPr>
        <p:spPr bwMode="auto">
          <a:xfrm>
            <a:off x="5200303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7" name="Conector recto 67"/>
          <p:cNvCxnSpPr>
            <a:cxnSpLocks noChangeShapeType="1"/>
          </p:cNvCxnSpPr>
          <p:nvPr/>
        </p:nvCxnSpPr>
        <p:spPr bwMode="auto">
          <a:xfrm>
            <a:off x="6502352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8" name="Conector recto 67"/>
          <p:cNvCxnSpPr>
            <a:cxnSpLocks noChangeShapeType="1"/>
          </p:cNvCxnSpPr>
          <p:nvPr/>
        </p:nvCxnSpPr>
        <p:spPr bwMode="auto">
          <a:xfrm>
            <a:off x="7803829" y="629766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0" name="Conector recto 67"/>
          <p:cNvCxnSpPr>
            <a:cxnSpLocks noChangeShapeType="1"/>
          </p:cNvCxnSpPr>
          <p:nvPr/>
        </p:nvCxnSpPr>
        <p:spPr bwMode="auto">
          <a:xfrm>
            <a:off x="6000776" y="4527500"/>
            <a:ext cx="0" cy="110490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2" name="Conector recto 67"/>
          <p:cNvCxnSpPr>
            <a:cxnSpLocks noChangeShapeType="1"/>
          </p:cNvCxnSpPr>
          <p:nvPr/>
        </p:nvCxnSpPr>
        <p:spPr bwMode="auto">
          <a:xfrm>
            <a:off x="8550647" y="3069100"/>
            <a:ext cx="0" cy="345786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" name="Conector recto 67"/>
          <p:cNvCxnSpPr>
            <a:cxnSpLocks noChangeShapeType="1"/>
          </p:cNvCxnSpPr>
          <p:nvPr/>
        </p:nvCxnSpPr>
        <p:spPr bwMode="auto">
          <a:xfrm>
            <a:off x="8550647" y="3866426"/>
            <a:ext cx="0" cy="19653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Conector recto 67"/>
          <p:cNvCxnSpPr>
            <a:cxnSpLocks noChangeShapeType="1"/>
          </p:cNvCxnSpPr>
          <p:nvPr/>
        </p:nvCxnSpPr>
        <p:spPr bwMode="auto">
          <a:xfrm>
            <a:off x="9813007" y="3069100"/>
            <a:ext cx="0" cy="345786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5" name="Conector recto 67"/>
          <p:cNvCxnSpPr>
            <a:cxnSpLocks noChangeShapeType="1"/>
          </p:cNvCxnSpPr>
          <p:nvPr/>
        </p:nvCxnSpPr>
        <p:spPr bwMode="auto">
          <a:xfrm>
            <a:off x="7792591" y="563240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6" name="Conector recto 7"/>
          <p:cNvCxnSpPr>
            <a:cxnSpLocks noChangeShapeType="1"/>
          </p:cNvCxnSpPr>
          <p:nvPr/>
        </p:nvCxnSpPr>
        <p:spPr bwMode="auto">
          <a:xfrm>
            <a:off x="9091448" y="3676600"/>
            <a:ext cx="180126" cy="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9" name="Conector recto 67"/>
          <p:cNvCxnSpPr>
            <a:cxnSpLocks noChangeShapeType="1"/>
          </p:cNvCxnSpPr>
          <p:nvPr/>
        </p:nvCxnSpPr>
        <p:spPr bwMode="auto">
          <a:xfrm>
            <a:off x="1084262" y="952299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0" name="Conector recto 67"/>
          <p:cNvCxnSpPr>
            <a:cxnSpLocks noChangeShapeType="1"/>
          </p:cNvCxnSpPr>
          <p:nvPr/>
        </p:nvCxnSpPr>
        <p:spPr bwMode="auto">
          <a:xfrm>
            <a:off x="1084262" y="1037875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2" name="Conector recto 67"/>
          <p:cNvCxnSpPr>
            <a:cxnSpLocks noChangeShapeType="1"/>
          </p:cNvCxnSpPr>
          <p:nvPr/>
        </p:nvCxnSpPr>
        <p:spPr bwMode="auto">
          <a:xfrm>
            <a:off x="3328219" y="952299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" name="Conector recto 67"/>
          <p:cNvCxnSpPr>
            <a:cxnSpLocks noChangeShapeType="1"/>
          </p:cNvCxnSpPr>
          <p:nvPr/>
        </p:nvCxnSpPr>
        <p:spPr bwMode="auto">
          <a:xfrm>
            <a:off x="6064399" y="952299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" name="Conector recto 67"/>
          <p:cNvCxnSpPr>
            <a:cxnSpLocks noChangeShapeType="1"/>
          </p:cNvCxnSpPr>
          <p:nvPr/>
        </p:nvCxnSpPr>
        <p:spPr bwMode="auto">
          <a:xfrm>
            <a:off x="6064399" y="1037875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5" name="Conector recto 67"/>
          <p:cNvCxnSpPr>
            <a:cxnSpLocks noChangeShapeType="1"/>
          </p:cNvCxnSpPr>
          <p:nvPr/>
        </p:nvCxnSpPr>
        <p:spPr bwMode="auto">
          <a:xfrm>
            <a:off x="9592791" y="952299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6" name="Conector recto 67"/>
          <p:cNvCxnSpPr>
            <a:cxnSpLocks noChangeShapeType="1"/>
          </p:cNvCxnSpPr>
          <p:nvPr/>
        </p:nvCxnSpPr>
        <p:spPr bwMode="auto">
          <a:xfrm>
            <a:off x="7144519" y="9522990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7" name="Conector recto 67"/>
          <p:cNvCxnSpPr>
            <a:cxnSpLocks noChangeShapeType="1"/>
          </p:cNvCxnSpPr>
          <p:nvPr/>
        </p:nvCxnSpPr>
        <p:spPr bwMode="auto">
          <a:xfrm>
            <a:off x="7000503" y="1037875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8" name="Conector recto 67"/>
          <p:cNvCxnSpPr>
            <a:cxnSpLocks noChangeShapeType="1"/>
          </p:cNvCxnSpPr>
          <p:nvPr/>
        </p:nvCxnSpPr>
        <p:spPr bwMode="auto">
          <a:xfrm>
            <a:off x="7864599" y="10378752"/>
            <a:ext cx="0" cy="206772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60" name="Tabla 1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107403"/>
              </p:ext>
            </p:extLst>
          </p:nvPr>
        </p:nvGraphicFramePr>
        <p:xfrm>
          <a:off x="353913" y="12180147"/>
          <a:ext cx="10038360" cy="268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7672"/>
                <a:gridCol w="1211491"/>
                <a:gridCol w="1056858"/>
                <a:gridCol w="4372716"/>
                <a:gridCol w="1389623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TIPUS</a:t>
                      </a:r>
                      <a:endParaRPr lang="es-ES" sz="12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QUI</a:t>
                      </a:r>
                      <a:endParaRPr lang="es-ES" sz="120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TEMPS RESPOSTA</a:t>
                      </a:r>
                      <a:endParaRPr lang="es-ES" sz="12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COM ES DEMANA</a:t>
                      </a:r>
                      <a:endParaRPr lang="es-ES" sz="120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ON ES </a:t>
                      </a:r>
                      <a:r>
                        <a:rPr lang="es-ES" sz="12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VEU RESULTAT</a:t>
                      </a:r>
                      <a:endParaRPr lang="es-ES" sz="12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URGENT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Laboratori HMB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 hores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“PCR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SARS COV2 Urgent”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EYRA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PREFERENT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HGTiP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6 hores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“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SARS COV2 Annex 7” INDICANT Ingrés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HC3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CONVENCIONAL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HGTiP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12 hores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“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SARS COV2 Annex 7” sense indicar Ingrés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HC3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PREOP RUTINA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LRC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24 hores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“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PCR SARS COV2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PREOP RUTINA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EYRA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TEST ANTIGEN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Laboratori HMB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1 hora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“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ANTIGEN SARSCoV2 NASOFARINGI”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EYRA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SEROLOGIA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LRC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 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48 hores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GESDOHC “AC IG G QUANTITATIUS SARS-CoV2 (SPIKE)”</a:t>
                      </a:r>
                      <a:endParaRPr lang="es-ES" sz="1200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EYRA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41" name="Conector recto 67"/>
          <p:cNvCxnSpPr>
            <a:cxnSpLocks noChangeShapeType="1"/>
            <a:stCxn id="27" idx="2"/>
          </p:cNvCxnSpPr>
          <p:nvPr/>
        </p:nvCxnSpPr>
        <p:spPr bwMode="auto">
          <a:xfrm>
            <a:off x="1505347" y="4527500"/>
            <a:ext cx="0" cy="100036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Conector recto 7"/>
          <p:cNvCxnSpPr>
            <a:cxnSpLocks noChangeShapeType="1"/>
          </p:cNvCxnSpPr>
          <p:nvPr/>
        </p:nvCxnSpPr>
        <p:spPr bwMode="auto">
          <a:xfrm>
            <a:off x="761535" y="4608274"/>
            <a:ext cx="1535616" cy="0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8" name="Conector recto 67"/>
          <p:cNvCxnSpPr>
            <a:cxnSpLocks noChangeShapeType="1"/>
          </p:cNvCxnSpPr>
          <p:nvPr/>
        </p:nvCxnSpPr>
        <p:spPr bwMode="auto">
          <a:xfrm flipH="1">
            <a:off x="2286837" y="4620741"/>
            <a:ext cx="1" cy="113805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1" name="Conector recto 67"/>
          <p:cNvCxnSpPr>
            <a:cxnSpLocks noChangeShapeType="1"/>
          </p:cNvCxnSpPr>
          <p:nvPr/>
        </p:nvCxnSpPr>
        <p:spPr bwMode="auto">
          <a:xfrm flipH="1">
            <a:off x="764933" y="4612374"/>
            <a:ext cx="1" cy="113805"/>
          </a:xfrm>
          <a:prstGeom prst="line">
            <a:avLst/>
          </a:prstGeom>
          <a:noFill/>
          <a:ln w="9525">
            <a:solidFill>
              <a:srgbClr val="0063A4"/>
            </a:solidFill>
            <a:round/>
            <a:headEnd type="non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ángulo 19"/>
          <p:cNvSpPr>
            <a:spLocks noChangeArrowheads="1"/>
          </p:cNvSpPr>
          <p:nvPr/>
        </p:nvSpPr>
        <p:spPr bwMode="auto">
          <a:xfrm>
            <a:off x="2036669" y="9720297"/>
            <a:ext cx="1271327" cy="652464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120" name="Rectangle 247"/>
          <p:cNvSpPr>
            <a:spLocks noChangeArrowheads="1"/>
          </p:cNvSpPr>
          <p:nvPr/>
        </p:nvSpPr>
        <p:spPr bwMode="auto">
          <a:xfrm>
            <a:off x="1973932" y="9868743"/>
            <a:ext cx="1547118" cy="25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 dirty="0" smtClean="0">
                <a:solidFill>
                  <a:srgbClr val="FFFFFF"/>
                </a:solidFill>
                <a:latin typeface="Arial"/>
                <a:cs typeface="Arial"/>
              </a:rPr>
              <a:t>Urgent</a:t>
            </a:r>
            <a:endParaRPr lang="ca-ES" sz="1200" b="1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1" name="Rectángulo 19"/>
          <p:cNvSpPr>
            <a:spLocks noChangeArrowheads="1"/>
          </p:cNvSpPr>
          <p:nvPr/>
        </p:nvSpPr>
        <p:spPr bwMode="auto">
          <a:xfrm>
            <a:off x="3347084" y="9716659"/>
            <a:ext cx="1216023" cy="660571"/>
          </a:xfrm>
          <a:prstGeom prst="rect">
            <a:avLst/>
          </a:prstGeom>
          <a:solidFill>
            <a:srgbClr val="0000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122" name="Rectangle 247"/>
          <p:cNvSpPr>
            <a:spLocks noChangeArrowheads="1"/>
          </p:cNvSpPr>
          <p:nvPr/>
        </p:nvSpPr>
        <p:spPr bwMode="auto">
          <a:xfrm>
            <a:off x="3393746" y="9867166"/>
            <a:ext cx="1182061" cy="256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 eaLnBrk="1" hangingPunct="1">
              <a:defRPr/>
            </a:pPr>
            <a:r>
              <a:rPr lang="ca-ES" sz="1200" b="1" dirty="0" smtClean="0">
                <a:solidFill>
                  <a:srgbClr val="FFFFFF"/>
                </a:solidFill>
                <a:latin typeface="Arial"/>
                <a:cs typeface="Arial"/>
              </a:rPr>
              <a:t>Programat</a:t>
            </a:r>
            <a:endParaRPr lang="ca-ES" sz="1200" b="1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3" name="Rectángulo 19"/>
          <p:cNvSpPr>
            <a:spLocks noChangeArrowheads="1"/>
          </p:cNvSpPr>
          <p:nvPr/>
        </p:nvSpPr>
        <p:spPr bwMode="auto">
          <a:xfrm>
            <a:off x="3342414" y="10580950"/>
            <a:ext cx="1258241" cy="6524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57263" eaLnBrk="1" hangingPunct="1"/>
            <a:endParaRPr lang="es-ES">
              <a:solidFill>
                <a:srgbClr val="0063A4"/>
              </a:solidFill>
            </a:endParaRPr>
          </a:p>
        </p:txBody>
      </p:sp>
      <p:sp>
        <p:nvSpPr>
          <p:cNvPr id="124" name="Rectangle 247"/>
          <p:cNvSpPr>
            <a:spLocks noChangeArrowheads="1"/>
          </p:cNvSpPr>
          <p:nvPr/>
        </p:nvSpPr>
        <p:spPr bwMode="auto">
          <a:xfrm>
            <a:off x="3221856" y="10700012"/>
            <a:ext cx="1547118" cy="43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8394" tIns="34196" rIns="68394" bIns="34196">
            <a:spAutoFit/>
          </a:bodyPr>
          <a:lstStyle/>
          <a:p>
            <a:pPr algn="ctr" defTabSz="957263">
              <a:defRPr/>
            </a:pPr>
            <a:r>
              <a:rPr lang="ca-ES" sz="1200" b="1" dirty="0">
                <a:solidFill>
                  <a:schemeClr val="bg1"/>
                </a:solidFill>
                <a:latin typeface="Arial"/>
                <a:cs typeface="Arial"/>
              </a:rPr>
              <a:t>PCR </a:t>
            </a:r>
          </a:p>
          <a:p>
            <a:pPr algn="ctr" defTabSz="957263">
              <a:defRPr/>
            </a:pPr>
            <a:r>
              <a:rPr lang="ca-ES" sz="1200" b="1" dirty="0" smtClean="0">
                <a:solidFill>
                  <a:schemeClr val="bg1"/>
                </a:solidFill>
                <a:latin typeface="Arial"/>
                <a:cs typeface="Arial"/>
              </a:rPr>
              <a:t>convencional</a:t>
            </a:r>
            <a:endParaRPr lang="ca-ES" sz="1200" b="1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349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198</Words>
  <Application>Microsoft Office PowerPoint</Application>
  <PresentationFormat>Personalizado</PresentationFormat>
  <Paragraphs>94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ＭＳ 明朝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Navarro Asin</dc:creator>
  <cp:lastModifiedBy>Maria Navarro Asin</cp:lastModifiedBy>
  <cp:revision>85</cp:revision>
  <cp:lastPrinted>2021-01-28T14:37:58Z</cp:lastPrinted>
  <dcterms:created xsi:type="dcterms:W3CDTF">2020-03-03T15:03:03Z</dcterms:created>
  <dcterms:modified xsi:type="dcterms:W3CDTF">2021-01-28T14:38:01Z</dcterms:modified>
</cp:coreProperties>
</file>