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0688638" cy="15124113"/>
  <p:notesSz cx="9926638" cy="14355763"/>
  <p:defaultTextStyle>
    <a:defPPr>
      <a:defRPr lang="es-ES"/>
    </a:defPPr>
    <a:lvl1pPr marL="0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46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927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2391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9854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7318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4782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62245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9709" algn="l" defTabSz="73746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A3"/>
    <a:srgbClr val="F391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428" y="-3588"/>
      </p:cViewPr>
      <p:guideLst>
        <p:guide orient="horz" pos="4764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01648" y="4698279"/>
            <a:ext cx="9085342" cy="3241882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03296" y="8570331"/>
            <a:ext cx="7482047" cy="38650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9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4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2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9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768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718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59363" y="1337363"/>
            <a:ext cx="2809479" cy="28455739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5361" y="1337363"/>
            <a:ext cx="8255859" cy="28455739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06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70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329" y="9718644"/>
            <a:ext cx="9085342" cy="3003817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4329" y="6410245"/>
            <a:ext cx="9085342" cy="330839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46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92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1239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985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731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478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6224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970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02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5361" y="7782617"/>
            <a:ext cx="5531741" cy="22010485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35245" y="7782617"/>
            <a:ext cx="5533597" cy="22010485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88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2" y="605666"/>
            <a:ext cx="9619774" cy="252068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2" y="3385422"/>
            <a:ext cx="4722671" cy="1410883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464" indent="0">
              <a:buNone/>
              <a:defRPr sz="3200" b="1"/>
            </a:lvl2pPr>
            <a:lvl3pPr marL="1474927" indent="0">
              <a:buNone/>
              <a:defRPr sz="2900" b="1"/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4432" y="4796304"/>
            <a:ext cx="4722671" cy="8713871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29680" y="3385422"/>
            <a:ext cx="4724526" cy="1410883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464" indent="0">
              <a:buNone/>
              <a:defRPr sz="3200" b="1"/>
            </a:lvl2pPr>
            <a:lvl3pPr marL="1474927" indent="0">
              <a:buNone/>
              <a:defRPr sz="2900" b="1"/>
            </a:lvl3pPr>
            <a:lvl4pPr marL="2212391" indent="0">
              <a:buNone/>
              <a:defRPr sz="2600" b="1"/>
            </a:lvl4pPr>
            <a:lvl5pPr marL="2949854" indent="0">
              <a:buNone/>
              <a:defRPr sz="2600" b="1"/>
            </a:lvl5pPr>
            <a:lvl6pPr marL="3687318" indent="0">
              <a:buNone/>
              <a:defRPr sz="2600" b="1"/>
            </a:lvl6pPr>
            <a:lvl7pPr marL="4424782" indent="0">
              <a:buNone/>
              <a:defRPr sz="2600" b="1"/>
            </a:lvl7pPr>
            <a:lvl8pPr marL="5162245" indent="0">
              <a:buNone/>
              <a:defRPr sz="2600" b="1"/>
            </a:lvl8pPr>
            <a:lvl9pPr marL="5899709" indent="0">
              <a:buNone/>
              <a:defRPr sz="2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29680" y="4796304"/>
            <a:ext cx="4724526" cy="8713871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259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37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203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433" y="602164"/>
            <a:ext cx="3516488" cy="2562697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78960" y="602165"/>
            <a:ext cx="5975246" cy="12908011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34433" y="3164862"/>
            <a:ext cx="3516488" cy="10345315"/>
          </a:xfrm>
        </p:spPr>
        <p:txBody>
          <a:bodyPr/>
          <a:lstStyle>
            <a:lvl1pPr marL="0" indent="0">
              <a:buNone/>
              <a:defRPr sz="2300"/>
            </a:lvl1pPr>
            <a:lvl2pPr marL="737464" indent="0">
              <a:buNone/>
              <a:defRPr sz="1900"/>
            </a:lvl2pPr>
            <a:lvl3pPr marL="1474927" indent="0">
              <a:buNone/>
              <a:defRPr sz="1600"/>
            </a:lvl3pPr>
            <a:lvl4pPr marL="2212391" indent="0">
              <a:buNone/>
              <a:defRPr sz="1500"/>
            </a:lvl4pPr>
            <a:lvl5pPr marL="2949854" indent="0">
              <a:buNone/>
              <a:defRPr sz="1500"/>
            </a:lvl5pPr>
            <a:lvl6pPr marL="3687318" indent="0">
              <a:buNone/>
              <a:defRPr sz="1500"/>
            </a:lvl6pPr>
            <a:lvl7pPr marL="4424782" indent="0">
              <a:buNone/>
              <a:defRPr sz="1500"/>
            </a:lvl7pPr>
            <a:lvl8pPr marL="5162245" indent="0">
              <a:buNone/>
              <a:defRPr sz="1500"/>
            </a:lvl8pPr>
            <a:lvl9pPr marL="5899709" indent="0">
              <a:buNone/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83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048" y="10586879"/>
            <a:ext cx="6413183" cy="124984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095048" y="1351367"/>
            <a:ext cx="6413183" cy="9074468"/>
          </a:xfrm>
        </p:spPr>
        <p:txBody>
          <a:bodyPr/>
          <a:lstStyle>
            <a:lvl1pPr marL="0" indent="0">
              <a:buNone/>
              <a:defRPr sz="5200"/>
            </a:lvl1pPr>
            <a:lvl2pPr marL="737464" indent="0">
              <a:buNone/>
              <a:defRPr sz="4500"/>
            </a:lvl2pPr>
            <a:lvl3pPr marL="1474927" indent="0">
              <a:buNone/>
              <a:defRPr sz="3900"/>
            </a:lvl3pPr>
            <a:lvl4pPr marL="2212391" indent="0">
              <a:buNone/>
              <a:defRPr sz="3200"/>
            </a:lvl4pPr>
            <a:lvl5pPr marL="2949854" indent="0">
              <a:buNone/>
              <a:defRPr sz="3200"/>
            </a:lvl5pPr>
            <a:lvl6pPr marL="3687318" indent="0">
              <a:buNone/>
              <a:defRPr sz="3200"/>
            </a:lvl6pPr>
            <a:lvl7pPr marL="4424782" indent="0">
              <a:buNone/>
              <a:defRPr sz="3200"/>
            </a:lvl7pPr>
            <a:lvl8pPr marL="5162245" indent="0">
              <a:buNone/>
              <a:defRPr sz="3200"/>
            </a:lvl8pPr>
            <a:lvl9pPr marL="5899709" indent="0">
              <a:buNone/>
              <a:defRPr sz="32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095048" y="11836720"/>
            <a:ext cx="6413183" cy="1774982"/>
          </a:xfrm>
        </p:spPr>
        <p:txBody>
          <a:bodyPr/>
          <a:lstStyle>
            <a:lvl1pPr marL="0" indent="0">
              <a:buNone/>
              <a:defRPr sz="2300"/>
            </a:lvl1pPr>
            <a:lvl2pPr marL="737464" indent="0">
              <a:buNone/>
              <a:defRPr sz="1900"/>
            </a:lvl2pPr>
            <a:lvl3pPr marL="1474927" indent="0">
              <a:buNone/>
              <a:defRPr sz="1600"/>
            </a:lvl3pPr>
            <a:lvl4pPr marL="2212391" indent="0">
              <a:buNone/>
              <a:defRPr sz="1500"/>
            </a:lvl4pPr>
            <a:lvl5pPr marL="2949854" indent="0">
              <a:buNone/>
              <a:defRPr sz="1500"/>
            </a:lvl5pPr>
            <a:lvl6pPr marL="3687318" indent="0">
              <a:buNone/>
              <a:defRPr sz="1500"/>
            </a:lvl6pPr>
            <a:lvl7pPr marL="4424782" indent="0">
              <a:buNone/>
              <a:defRPr sz="1500"/>
            </a:lvl7pPr>
            <a:lvl8pPr marL="5162245" indent="0">
              <a:buNone/>
              <a:defRPr sz="1500"/>
            </a:lvl8pPr>
            <a:lvl9pPr marL="5899709" indent="0">
              <a:buNone/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43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34432" y="605666"/>
            <a:ext cx="9619774" cy="2520686"/>
          </a:xfrm>
          <a:prstGeom prst="rect">
            <a:avLst/>
          </a:prstGeom>
        </p:spPr>
        <p:txBody>
          <a:bodyPr vert="horz" lIns="147493" tIns="73746" rIns="147493" bIns="73746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34432" y="3528961"/>
            <a:ext cx="9619774" cy="9981215"/>
          </a:xfrm>
          <a:prstGeom prst="rect">
            <a:avLst/>
          </a:prstGeom>
        </p:spPr>
        <p:txBody>
          <a:bodyPr vert="horz" lIns="147493" tIns="73746" rIns="147493" bIns="73746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34432" y="14017813"/>
            <a:ext cx="2494016" cy="805219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82AB4-8A7A-2F46-8B84-23B80E9E1062}" type="datetimeFigureOut">
              <a:t>18/06/2020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651952" y="14017813"/>
            <a:ext cx="3384735" cy="805219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660190" y="14017813"/>
            <a:ext cx="2494016" cy="805219"/>
          </a:xfrm>
          <a:prstGeom prst="rect">
            <a:avLst/>
          </a:prstGeom>
        </p:spPr>
        <p:txBody>
          <a:bodyPr vert="horz" lIns="147493" tIns="73746" rIns="147493" bIns="7374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C52D0-2842-6B4A-956D-645F86787099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84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464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98" indent="-553098" algn="l" defTabSz="737464" rtl="0" eaLnBrk="1" latinLnBrk="0" hangingPunct="1">
        <a:spcBef>
          <a:spcPct val="20000"/>
        </a:spcBef>
        <a:buFont typeface="Arial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8378" indent="-460915" algn="l" defTabSz="737464" rtl="0" eaLnBrk="1" latinLnBrk="0" hangingPunct="1">
        <a:spcBef>
          <a:spcPct val="20000"/>
        </a:spcBef>
        <a:buFont typeface="Arial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3659" indent="-368732" algn="l" defTabSz="737464" rtl="0" eaLnBrk="1" latinLnBrk="0" hangingPunct="1">
        <a:spcBef>
          <a:spcPct val="20000"/>
        </a:spcBef>
        <a:buFont typeface="Arial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81123" indent="-368732" algn="l" defTabSz="737464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8586" indent="-368732" algn="l" defTabSz="737464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6050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3513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30977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8441" indent="-368732" algn="l" defTabSz="737464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46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927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2391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9854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7318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4782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62245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9709" algn="l" defTabSz="73746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sa.ca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385401" y="184464"/>
            <a:ext cx="100453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800" b="1" baseline="30000" dirty="0">
                <a:solidFill>
                  <a:schemeClr val="bg1"/>
                </a:solidFill>
                <a:latin typeface="Arial"/>
                <a:cs typeface="Arial"/>
              </a:rPr>
              <a:t>Mesures de prevenció i utilització </a:t>
            </a:r>
            <a:r>
              <a:rPr lang="es-ES_tradnl" sz="4800" b="1" baseline="30000" dirty="0" smtClean="0">
                <a:solidFill>
                  <a:schemeClr val="bg1"/>
                </a:solidFill>
                <a:latin typeface="Arial"/>
                <a:cs typeface="Arial"/>
              </a:rPr>
              <a:t>d’EPI</a:t>
            </a:r>
            <a:r>
              <a:rPr lang="es-ES_tradnl" sz="4800" b="1" baseline="3000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s-ES_tradnl" sz="1200" b="1" baseline="300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r>
              <a:rPr lang="es-ES_tradnl" sz="4800" b="1" baseline="30000" dirty="0" smtClean="0">
                <a:solidFill>
                  <a:schemeClr val="bg1"/>
                </a:solidFill>
                <a:latin typeface="Arial"/>
                <a:cs typeface="Arial"/>
              </a:rPr>
              <a:t>davant </a:t>
            </a:r>
            <a:r>
              <a:rPr lang="es-ES_tradnl" sz="4800" b="1" baseline="30000" dirty="0">
                <a:solidFill>
                  <a:schemeClr val="bg1"/>
                </a:solidFill>
                <a:latin typeface="Arial"/>
                <a:cs typeface="Arial"/>
              </a:rPr>
              <a:t>la pandèmia COVID19</a:t>
            </a:r>
            <a:endParaRPr lang="es-ES"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97937" y="14298429"/>
            <a:ext cx="73236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algn="just">
              <a:spcBef>
                <a:spcPts val="600"/>
              </a:spcBef>
              <a:spcAft>
                <a:spcPts val="600"/>
              </a:spcAft>
            </a:pPr>
            <a:r>
              <a:rPr lang="ca-ES" sz="1800" b="1" baseline="30000" dirty="0" smtClean="0">
                <a:solidFill>
                  <a:srgbClr val="0063A3"/>
                </a:solidFill>
                <a:latin typeface="Arial"/>
                <a:cs typeface="Arial"/>
              </a:rPr>
              <a:t>Consulteu a la Intranet i/o la pàgina web </a:t>
            </a:r>
            <a:r>
              <a:rPr lang="ca-ES" sz="1800" b="1" baseline="30000" dirty="0" smtClean="0">
                <a:solidFill>
                  <a:srgbClr val="0063A3"/>
                </a:solidFill>
                <a:latin typeface="Arial"/>
                <a:cs typeface="Arial"/>
                <a:hlinkClick r:id="rId3"/>
              </a:rPr>
              <a:t>www.bsa.cat</a:t>
            </a:r>
            <a:r>
              <a:rPr lang="ca-ES" sz="1800" b="1" baseline="30000" dirty="0" smtClean="0">
                <a:solidFill>
                  <a:srgbClr val="0063A3"/>
                </a:solidFill>
                <a:latin typeface="Arial"/>
                <a:cs typeface="Arial"/>
              </a:rPr>
              <a:t> (accés restringit per a</a:t>
            </a:r>
            <a:r>
              <a:rPr lang="ca-ES" sz="1800" b="1" dirty="0">
                <a:solidFill>
                  <a:srgbClr val="0063A3"/>
                </a:solidFill>
                <a:latin typeface="Arial"/>
                <a:cs typeface="Arial"/>
              </a:rPr>
              <a:t> </a:t>
            </a:r>
            <a:r>
              <a:rPr lang="ca-ES" sz="1800" b="1" baseline="30000" dirty="0" smtClean="0">
                <a:solidFill>
                  <a:srgbClr val="0063A3"/>
                </a:solidFill>
                <a:latin typeface="Arial"/>
                <a:cs typeface="Arial"/>
              </a:rPr>
              <a:t>treballadors) tota la informació de la Guia de mesures de prevenció i EPI de BSA davant la pandèmia COVID19</a:t>
            </a:r>
            <a:endParaRPr lang="ca-ES" sz="1800" b="1" baseline="30000" dirty="0">
              <a:solidFill>
                <a:srgbClr val="0063A3"/>
              </a:solidFill>
              <a:latin typeface="Arial"/>
              <a:cs typeface="Arial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97936" y="1846030"/>
            <a:ext cx="32041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600" b="1" baseline="30000" dirty="0">
                <a:solidFill>
                  <a:srgbClr val="0063A3"/>
                </a:solidFill>
                <a:latin typeface="Arial"/>
                <a:cs typeface="Arial"/>
              </a:rPr>
              <a:t>Usuaris </a:t>
            </a:r>
            <a:r>
              <a:rPr lang="es-ES_tradnl" sz="3600" b="1" baseline="30000" dirty="0" smtClean="0">
                <a:solidFill>
                  <a:srgbClr val="0063A3"/>
                </a:solidFill>
                <a:latin typeface="Arial"/>
                <a:cs typeface="Arial"/>
              </a:rPr>
              <a:t>no-COVID19</a:t>
            </a:r>
            <a:endParaRPr lang="es-ES_tradnl" sz="3600" b="1" baseline="30000" dirty="0">
              <a:solidFill>
                <a:srgbClr val="0063A3"/>
              </a:solidFill>
              <a:latin typeface="Arial"/>
              <a:cs typeface="Arial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97938" y="9198288"/>
            <a:ext cx="52346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600" b="1" baseline="30000" dirty="0">
                <a:solidFill>
                  <a:srgbClr val="0063A3"/>
                </a:solidFill>
                <a:latin typeface="Arial"/>
                <a:cs typeface="Arial"/>
              </a:rPr>
              <a:t>Usuaris amb diagnòstic </a:t>
            </a:r>
            <a:r>
              <a:rPr lang="es-ES_tradnl" sz="3600" b="1" baseline="30000" dirty="0" smtClean="0">
                <a:solidFill>
                  <a:srgbClr val="0063A3"/>
                </a:solidFill>
                <a:latin typeface="Arial"/>
                <a:cs typeface="Arial"/>
              </a:rPr>
              <a:t>COVID19</a:t>
            </a:r>
            <a:endParaRPr lang="es-ES_tradnl" sz="3600" b="1" baseline="30000" dirty="0">
              <a:solidFill>
                <a:srgbClr val="0063A3"/>
              </a:solidFill>
              <a:latin typeface="Arial"/>
              <a:cs typeface="Arial"/>
            </a:endParaRPr>
          </a:p>
        </p:txBody>
      </p:sp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604272"/>
              </p:ext>
            </p:extLst>
          </p:nvPr>
        </p:nvGraphicFramePr>
        <p:xfrm>
          <a:off x="313399" y="2190750"/>
          <a:ext cx="9995856" cy="6604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2165"/>
                <a:gridCol w="5591739"/>
                <a:gridCol w="3331952"/>
              </a:tblGrid>
              <a:tr h="447221"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Risc</a:t>
                      </a: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Professional / Procediment</a:t>
                      </a:r>
                      <a:endParaRPr lang="es-ES_tradnl" sz="2000" b="1" i="0" u="none" strike="noStrike" kern="1200" baseline="30000" dirty="0" smtClean="0">
                        <a:solidFill>
                          <a:srgbClr val="0063A3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Equip de protecció individual (EPI)</a:t>
                      </a: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es-ES" sz="3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1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Tots els col·lectius professionals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Treballs administratius (amb distància i/o mampara)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Trasllat de pacients (amb mascareta quirúrgica també el pacient)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Visita mèdica o d’infermeria sense exploració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Proves diagnòstiques no intervencionistes en les quals es pot mantenir distància superior a 1,5 m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100" b="0" i="0" u="none" strike="noStrike" kern="1200" baseline="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es-ES_tradnl" sz="1100" b="1" i="0" u="none" strike="noStrike" kern="1200" baseline="0" dirty="0" smtClean="0">
                          <a:solidFill>
                            <a:schemeClr val="bg1"/>
                          </a:solidFill>
                          <a:latin typeface="Arial"/>
                          <a:ea typeface="+mn-ea"/>
                          <a:cs typeface="Arial"/>
                        </a:rPr>
                        <a:t>Mascareta quirúrgica</a:t>
                      </a: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ca-ES" sz="3600" b="1" noProof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ca-ES" sz="3600" b="1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Treballs administratius on no es pot garantir distància i/o mampara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Administració de medicació al pacient (p. ex., via oral, administració de medicació EV, SC, IM...)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Mobilitzacions de pacients sense sospita de COVID19.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Exploracions mèdiques que no requereixen accés a vies respiratòries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Visita pediàtrica (amb pantalla facial) </a:t>
                      </a:r>
                      <a:r>
                        <a:rPr lang="ca-ES" sz="1100" b="0" i="0" u="none" strike="noStrike" kern="1200" baseline="0" noProof="0" dirty="0" smtClean="0">
                          <a:solidFill>
                            <a:srgbClr val="7030A0"/>
                          </a:solidFill>
                          <a:latin typeface="Arial"/>
                          <a:ea typeface="+mn-ea"/>
                          <a:cs typeface="Arial"/>
                        </a:rPr>
                        <a:t>* </a:t>
                      </a:r>
                      <a:r>
                        <a:rPr lang="ca-ES" sz="1100" b="0" i="1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Segons guia AEPAP 30/04/2020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Mascareta quirúrgica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Ulleres de protecció / pantalla facial en cas de risc d’esquitxada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En cas de contacte estret amb el pacient bata d’un sol ús</a:t>
                      </a:r>
                      <a:endParaRPr lang="ca-ES" sz="1100" baseline="0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es-ES" sz="3600" b="1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Procediments que requereixen proximitat amb vies respiratòries i que no generen aerosols (p. ex., oftalmologia)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Extraccions de sang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Contencions físiques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Mascareta FFP2 (mascareta quirúrgica a sobre)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Ulleres de protecció / pantalla facial en cas de risc d’esquitxada 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0" i="0" u="none" strike="noStrike" kern="1200" baseline="0" noProof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En cas de contacte estret amb el pacient bata d’un sol ús</a:t>
                      </a:r>
                      <a:endParaRPr lang="ca-ES" sz="1100" b="0" i="0" u="none" strike="noStrike" kern="1200" baseline="0" noProof="0" dirty="0" smtClean="0">
                        <a:solidFill>
                          <a:schemeClr val="dk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es-ES" sz="3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es-ES_tradn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Proves diagnòstiques intervencionistes que no generen aerosols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Procediments assistencials amb risc d’esquitxada com: col·locació de sondes, catèters venosos, cures de ferides, paracentesi, punció lumbar, toracocentesi...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Visites pediàtriques (en cas que l’infant no porti mascareta quirúrgica o exploració de via aèria)</a:t>
                      </a:r>
                      <a:r>
                        <a:rPr lang="ca-ES" sz="1100" b="0" i="0" u="none" strike="noStrike" kern="1200" baseline="0" noProof="0" dirty="0" smtClean="0">
                          <a:solidFill>
                            <a:srgbClr val="7030A0"/>
                          </a:solidFill>
                          <a:latin typeface="Arial"/>
                          <a:ea typeface="+mn-ea"/>
                          <a:cs typeface="Arial"/>
                        </a:rPr>
                        <a:t> *</a:t>
                      </a:r>
                      <a:endParaRPr lang="ca-ES" sz="1100" b="0" i="0" u="none" strike="noStrike" kern="1200" baseline="0" noProof="0" dirty="0" smtClean="0">
                        <a:solidFill>
                          <a:schemeClr val="dk1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Visites de triatge d’urgències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Mascareta FFP2 (mascareta quirúrgica a sobre)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Ulleres de protecció integrals / pantalla facial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Bata impermeable o bata d’un sol ús amb davantal a sobre si hi ha risc d’esquitxada</a:t>
                      </a:r>
                      <a:endParaRPr lang="ca-ES" sz="1100" baseline="0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FF6600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ca-ES" sz="3600" b="1" noProof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ca-ES" sz="3600" b="1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Exploracions assistencials que requereixin accés a vies respiratòries i/o tub digestiu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Procediments que generen aerosols, com ara: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Frotis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Aspiració de secrecions de la via aèria / higiene bucal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Intubació traqueal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Ventilació manual o no invasiva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Rentat alveolar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Nebulització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Odontologia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FFP3 + mascareta quirúrgica a sobre + ulleres integrals</a:t>
                      </a:r>
                    </a:p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 ò  FFP2 + mascareta quirúrgica a sobre+ ulleres integrals + pantalla facial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Bata impermeable o bata d’un sol ús amb davantal a sobre si hi ha risc d’esquitxada. En cas de necessitat es pot utilitzar una granota impermeable</a:t>
                      </a:r>
                      <a:endParaRPr lang="ca-ES" sz="1100" baseline="0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925390"/>
              </p:ext>
            </p:extLst>
          </p:nvPr>
        </p:nvGraphicFramePr>
        <p:xfrm>
          <a:off x="313399" y="9614073"/>
          <a:ext cx="9995856" cy="4212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2165"/>
                <a:gridCol w="5591739"/>
                <a:gridCol w="3331952"/>
              </a:tblGrid>
              <a:tr h="417536"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Risc</a:t>
                      </a: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Professional/Procediment</a:t>
                      </a: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i="0" u="none" strike="noStrike" kern="1200" baseline="30000" dirty="0" smtClean="0">
                          <a:solidFill>
                            <a:srgbClr val="0063A3"/>
                          </a:solidFill>
                          <a:latin typeface="Arial"/>
                          <a:ea typeface="+mn-ea"/>
                          <a:cs typeface="Arial"/>
                        </a:rPr>
                        <a:t>Equip de protecció individual (EPI)</a:t>
                      </a:r>
                    </a:p>
                  </a:txBody>
                  <a:tcPr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ca-ES" sz="3600" b="1" noProof="0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ca-ES" sz="3600" b="1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Qualsevol procediment a més d’1,5 m i de menys de 15 minuts de durada: lliurament de medicació o àpats, comunicació sanitària breu...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es-ES_tradnl" sz="1100" b="0" i="0" u="none" strike="noStrike" kern="1200" baseline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Mascareta quirúrgica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Ulleres de protecció / pantalla facial en cas de risc d’esquitxada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En cas de contacte estret amb el pacient bata d’un sol ús</a:t>
                      </a:r>
                      <a:endParaRPr lang="ca-ES" sz="1100" baseline="0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es-ES" sz="36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anchor="ctr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Atenció sanitària al pacient que no requereixi exploració de via aèria ni generi aerosols</a:t>
                      </a:r>
                    </a:p>
                    <a:p>
                      <a:pPr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Procediments assistencials amb risc d’esquitxada, com ara col·locació de sondes, catèters venosos, cures de ferides, paracentesi, punció lumbar, toracocentesi...</a:t>
                      </a:r>
                    </a:p>
                    <a:p>
                      <a:pPr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Qualsevol procediment en àrea COVID19: canvis posturals, higienes, neteja d’estris i espais, manteniment…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Mascareta FFP2 (mascareta quirúrgica a sobre)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Ulleres de protecció integrals / pantalla facial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Bata impermeable o bata d’un sol ús amb davantal a sobre si hi ha risc d’esquitxada</a:t>
                      </a:r>
                      <a:endParaRPr lang="ca-ES" sz="1100" baseline="0" noProof="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rgbClr val="FF6600"/>
                    </a:solidFill>
                  </a:tcPr>
                </a:tc>
              </a:tr>
              <a:tr h="984912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Exploracions assistencials que requereixin accés a vies respiratòries i/o tub digestiu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• Procediments que generen aerosols, com ara: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Frotis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Aspiració de secrecions de la via aèria / higiene bucal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Intubació traqueal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Ventilació manual o no invasiva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Rentat alveolar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Nebulització</a:t>
                      </a:r>
                    </a:p>
                    <a:p>
                      <a:pPr marL="108000" indent="0" rtl="0"/>
                      <a:r>
                        <a:rPr lang="ca-ES" sz="11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- Odontologia</a:t>
                      </a:r>
                      <a:endParaRPr lang="ca-ES" sz="1100" baseline="0" noProof="0" dirty="0">
                        <a:latin typeface="Arial"/>
                        <a:cs typeface="Arial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</a:t>
                      </a: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FFP3 + mascareta quirúrgica a sobre + ulleres integrals</a:t>
                      </a:r>
                    </a:p>
                    <a:p>
                      <a:pPr marL="0" marR="0" indent="0" algn="l" defTabSz="7374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 ò  FFP2 + mascareta quirúrgica a sobre+ ulleres integrals + pantalla facial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Guants</a:t>
                      </a:r>
                    </a:p>
                    <a:p>
                      <a:pPr indent="0" rtl="0"/>
                      <a:r>
                        <a:rPr lang="ca-ES" sz="1100" b="0" i="0" u="none" strike="noStrike" kern="1200" baseline="0" noProof="0" dirty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• Bata impermeable o bata d’un sol ús amb davantal a sobre si hi ha risc d’esquitxada. </a:t>
                      </a:r>
                      <a:r>
                        <a:rPr lang="ca-ES" sz="1100" b="0" i="0" u="none" strike="noStrike" kern="1200" baseline="0" noProof="0" smtClean="0">
                          <a:solidFill>
                            <a:srgbClr val="FFFFFF"/>
                          </a:solidFill>
                          <a:latin typeface="Arial"/>
                          <a:ea typeface="+mn-ea"/>
                          <a:cs typeface="Arial"/>
                        </a:rPr>
                        <a:t>En cas de necessitat es pot utilitzar una granota impermeable</a:t>
                      </a:r>
                      <a:endParaRPr lang="ca-ES" sz="1100" baseline="0" noProof="0" smtClean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31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r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743</Words>
  <Application>Microsoft Office PowerPoint</Application>
  <PresentationFormat>Personalizado</PresentationFormat>
  <Paragraphs>87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Navarro Asin</dc:creator>
  <cp:lastModifiedBy>Maria Navarro Asin</cp:lastModifiedBy>
  <cp:revision>19</cp:revision>
  <cp:lastPrinted>2020-05-29T11:09:48Z</cp:lastPrinted>
  <dcterms:created xsi:type="dcterms:W3CDTF">2020-05-21T13:23:09Z</dcterms:created>
  <dcterms:modified xsi:type="dcterms:W3CDTF">2020-06-18T07:16:50Z</dcterms:modified>
</cp:coreProperties>
</file>