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19350" cy="10691813"/>
  <p:notesSz cx="9926638" cy="143557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47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22" y="84"/>
      </p:cViewPr>
      <p:guideLst>
        <p:guide orient="horz" pos="3367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755640" y="426240"/>
            <a:ext cx="13606920" cy="8274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419100" y="10180638"/>
            <a:ext cx="4565650" cy="3635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i="1" spc="-1" dirty="0">
                <a:solidFill>
                  <a:srgbClr val="B9CDE5"/>
                </a:solidFill>
              </a:rPr>
              <a:t>G</a:t>
            </a:r>
            <a:r>
              <a:rPr lang="es-ES" sz="1400" b="1" i="1" spc="-1" dirty="0">
                <a:solidFill>
                  <a:srgbClr val="B9CDE5"/>
                </a:solidFill>
              </a:rPr>
              <a:t>ràcies per la vostra col·laboració i responsabilitat</a:t>
            </a:r>
            <a:endParaRPr lang="es-ES" sz="1400" spc="-1" dirty="0"/>
          </a:p>
        </p:txBody>
      </p:sp>
      <p:sp>
        <p:nvSpPr>
          <p:cNvPr id="37" name="CustomShape 2"/>
          <p:cNvSpPr/>
          <p:nvPr/>
        </p:nvSpPr>
        <p:spPr>
          <a:xfrm>
            <a:off x="2239963" y="2146300"/>
            <a:ext cx="10537825" cy="101441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a-ES" sz="8000" b="1" spc="-1" dirty="0">
                <a:solidFill>
                  <a:srgbClr val="0070C0"/>
                </a:solidFill>
              </a:rPr>
              <a:t>Nou règim de </a:t>
            </a:r>
            <a:r>
              <a:rPr lang="ca-ES" sz="8800" b="1" spc="-1" dirty="0">
                <a:solidFill>
                  <a:srgbClr val="FFC000"/>
                </a:solidFill>
              </a:rPr>
              <a:t>visites</a:t>
            </a:r>
            <a:endParaRPr lang="ca-ES" sz="8000" b="1" spc="-1" dirty="0">
              <a:solidFill>
                <a:srgbClr val="0070C0"/>
              </a:solidFill>
            </a:endParaRPr>
          </a:p>
          <a:p>
            <a:pPr algn="ctr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a-ES" sz="3600" spc="-1" dirty="0"/>
          </a:p>
        </p:txBody>
      </p:sp>
      <p:sp>
        <p:nvSpPr>
          <p:cNvPr id="44" name="CustomShape 6"/>
          <p:cNvSpPr/>
          <p:nvPr/>
        </p:nvSpPr>
        <p:spPr>
          <a:xfrm>
            <a:off x="13076238" y="10209213"/>
            <a:ext cx="1363662" cy="2444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r" fontAlgn="auto">
              <a:lnSpc>
                <a:spcPts val="11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spc="-1" dirty="0">
                <a:solidFill>
                  <a:srgbClr val="000000"/>
                </a:solidFill>
              </a:rPr>
              <a:t>HMB - </a:t>
            </a:r>
            <a:r>
              <a:rPr lang="es-ES" sz="1000" spc="-1" dirty="0" err="1">
                <a:solidFill>
                  <a:srgbClr val="000000"/>
                </a:solidFill>
              </a:rPr>
              <a:t>Juliol</a:t>
            </a:r>
            <a:r>
              <a:rPr lang="es-ES" sz="1000" spc="-1" dirty="0">
                <a:solidFill>
                  <a:srgbClr val="000000"/>
                </a:solidFill>
              </a:rPr>
              <a:t> de 2020</a:t>
            </a:r>
            <a:endParaRPr lang="es-ES" sz="1000" spc="-1" dirty="0"/>
          </a:p>
        </p:txBody>
      </p:sp>
      <p:sp>
        <p:nvSpPr>
          <p:cNvPr id="2" name="Rectángulo 1"/>
          <p:cNvSpPr/>
          <p:nvPr/>
        </p:nvSpPr>
        <p:spPr>
          <a:xfrm>
            <a:off x="176213" y="2925763"/>
            <a:ext cx="14843125" cy="6950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z="2400" b="1" spc="-1" dirty="0">
                <a:solidFill>
                  <a:srgbClr val="000000"/>
                </a:solidFill>
                <a:latin typeface="+mn-lt"/>
                <a:cs typeface="+mn-cs"/>
              </a:rPr>
              <a:t>Només</a:t>
            </a: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 podrà accedir </a:t>
            </a:r>
            <a:r>
              <a:rPr lang="ca-ES" b="1" spc="-1" dirty="0">
                <a:solidFill>
                  <a:srgbClr val="000000"/>
                </a:solidFill>
                <a:latin typeface="+mn-lt"/>
                <a:cs typeface="+mn-cs"/>
              </a:rPr>
              <a:t>1 persona</a:t>
            </a: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, l’acompanyant haurà de ser el mateix durant tot l’ingrés.</a:t>
            </a:r>
          </a:p>
          <a:p>
            <a:pPr marL="285750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Les visites són de dilluns a diumenge en horari de</a:t>
            </a:r>
            <a:r>
              <a:rPr lang="ca-ES" sz="2400" b="1" spc="-1" dirty="0">
                <a:solidFill>
                  <a:srgbClr val="FFC000"/>
                </a:solidFill>
                <a:latin typeface="+mn-lt"/>
                <a:cs typeface="+mn-cs"/>
              </a:rPr>
              <a:t> 13 </a:t>
            </a:r>
            <a:r>
              <a:rPr lang="ca-ES" sz="2400" b="1" spc="-1">
                <a:solidFill>
                  <a:srgbClr val="FFC000"/>
                </a:solidFill>
                <a:latin typeface="+mn-lt"/>
                <a:cs typeface="+mn-cs"/>
              </a:rPr>
              <a:t>a </a:t>
            </a:r>
            <a:r>
              <a:rPr lang="ca-ES" sz="2400" b="1" spc="-1" smtClean="0">
                <a:solidFill>
                  <a:srgbClr val="FFC000"/>
                </a:solidFill>
                <a:latin typeface="+mn-lt"/>
                <a:cs typeface="+mn-cs"/>
              </a:rPr>
              <a:t>15 </a:t>
            </a:r>
            <a:r>
              <a:rPr lang="ca-ES" sz="2400" b="1" spc="-1" dirty="0">
                <a:solidFill>
                  <a:srgbClr val="FFC000"/>
                </a:solidFill>
                <a:latin typeface="+mn-lt"/>
                <a:cs typeface="+mn-cs"/>
              </a:rPr>
              <a:t>hores.</a:t>
            </a:r>
          </a:p>
          <a:p>
            <a:pPr marL="285750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És imprescindible i </a:t>
            </a:r>
            <a:r>
              <a:rPr lang="ca-ES" sz="2400" b="1" spc="-1" dirty="0">
                <a:solidFill>
                  <a:srgbClr val="000000"/>
                </a:solidFill>
                <a:latin typeface="+mn-lt"/>
                <a:cs typeface="+mn-cs"/>
              </a:rPr>
              <a:t>responsabilitat</a:t>
            </a: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 del familiar signar el document de declaració que garanteix que el visitant no presenta simptomatologia compatible amb la COVID19 i signar el registre de control de visites diari disponible als diferents controls d’Infermeria.</a:t>
            </a:r>
          </a:p>
          <a:p>
            <a:pPr marL="285750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Per accedir-hi, les mesures de </a:t>
            </a:r>
            <a:r>
              <a:rPr lang="ca-ES" sz="2400" b="1" spc="-1" dirty="0">
                <a:solidFill>
                  <a:srgbClr val="000000"/>
                </a:solidFill>
                <a:latin typeface="+mn-lt"/>
                <a:cs typeface="+mn-cs"/>
              </a:rPr>
              <a:t>seguretat</a:t>
            </a: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 són:</a:t>
            </a:r>
          </a:p>
          <a:p>
            <a:pPr marL="1200150" lvl="2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Cal portar mascareta </a:t>
            </a:r>
          </a:p>
          <a:p>
            <a:pPr marL="1200150" lvl="2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NO dur guants</a:t>
            </a:r>
          </a:p>
          <a:p>
            <a:pPr marL="1200150" lvl="2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Rentar-se les mans amb solució hidroalcohòlica </a:t>
            </a:r>
          </a:p>
          <a:p>
            <a:pPr marL="1200150" lvl="2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Respectar la distància interpersonal (1,5 metres), les indicacions dels professionals als punts de control i els circuits de sectorització</a:t>
            </a:r>
          </a:p>
          <a:p>
            <a:pPr marL="285750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dirty="0">
                <a:latin typeface="+mn-lt"/>
                <a:cs typeface="+mn-cs"/>
              </a:rPr>
              <a:t>Dins l’Hospital Municipal de Badalona, cal adreçar-se al </a:t>
            </a:r>
            <a:r>
              <a:rPr lang="ca-ES" sz="2400" b="1" dirty="0">
                <a:latin typeface="+mn-lt"/>
                <a:cs typeface="+mn-cs"/>
              </a:rPr>
              <a:t>Control d’Infermeria </a:t>
            </a:r>
            <a:r>
              <a:rPr lang="ca-ES" dirty="0">
                <a:latin typeface="+mn-lt"/>
                <a:cs typeface="+mn-cs"/>
              </a:rPr>
              <a:t>pertinent, sense romandre als passadissos i signar el registre diari de visites. </a:t>
            </a:r>
          </a:p>
          <a:p>
            <a:pPr marL="285750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a-ES" sz="2400" b="1" spc="-1" dirty="0">
                <a:solidFill>
                  <a:srgbClr val="000000"/>
                </a:solidFill>
                <a:latin typeface="+mn-lt"/>
                <a:cs typeface="+mn-cs"/>
              </a:rPr>
              <a:t>A l’habitació</a:t>
            </a:r>
            <a:r>
              <a:rPr lang="ca-ES" spc="-1" dirty="0">
                <a:solidFill>
                  <a:srgbClr val="000000"/>
                </a:solidFill>
                <a:latin typeface="+mn-lt"/>
                <a:cs typeface="+mn-cs"/>
              </a:rPr>
              <a:t>, </a:t>
            </a:r>
            <a:r>
              <a:rPr lang="ca-ES" dirty="0">
                <a:latin typeface="+mn-lt"/>
                <a:cs typeface="+mn-cs"/>
              </a:rPr>
              <a:t>el familiar podrà acompanyar el pacient, sense apropar-se, ni fer ús del lavabo, tampoc portar objectes addicionals (només es permet DNI, mòbil i necesser d’higiene). </a:t>
            </a:r>
          </a:p>
          <a:p>
            <a:pPr marL="285750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a-ES" dirty="0">
              <a:latin typeface="+mn-lt"/>
              <a:cs typeface="+mn-cs"/>
            </a:endParaRPr>
          </a:p>
          <a:p>
            <a:pPr marL="285750" indent="-285750" algn="just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a-ES" b="1" spc="-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4" name="CustomShape 4"/>
          <p:cNvSpPr/>
          <p:nvPr/>
        </p:nvSpPr>
        <p:spPr>
          <a:xfrm>
            <a:off x="198438" y="9239250"/>
            <a:ext cx="14619287" cy="8096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fontAlgn="auto">
              <a:lnSpc>
                <a:spcPts val="28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a-ES" sz="2600" spc="-1" dirty="0">
                <a:solidFill>
                  <a:srgbClr val="FFC000"/>
                </a:solidFill>
              </a:rPr>
              <a:t>Per seguretat, els usuaris que accedeixen a consultes i/o per fer-se proves han d’entrar individualment (excepte menors, persones dependents o situacions especials).</a:t>
            </a:r>
            <a:endParaRPr lang="ca-ES" sz="2400" spc="-1" dirty="0">
              <a:solidFill>
                <a:srgbClr val="FFC000"/>
              </a:solidFill>
            </a:endParaRPr>
          </a:p>
        </p:txBody>
      </p:sp>
      <p:pic>
        <p:nvPicPr>
          <p:cNvPr id="14343" name="Imagen 12" descr="distancia 1,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00" y="6557963"/>
            <a:ext cx="5730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CustomShape 6"/>
          <p:cNvSpPr/>
          <p:nvPr/>
        </p:nvSpPr>
        <p:spPr>
          <a:xfrm rot="16200000">
            <a:off x="14277182" y="9992519"/>
            <a:ext cx="1239837" cy="2444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 fontAlgn="auto">
              <a:lnSpc>
                <a:spcPts val="11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600" spc="-1" dirty="0">
                <a:solidFill>
                  <a:srgbClr val="000000"/>
                </a:solidFill>
              </a:rPr>
              <a:t>Icones www.flaticon.com</a:t>
            </a:r>
            <a:endParaRPr lang="es-ES" sz="600" spc="-1" dirty="0"/>
          </a:p>
        </p:txBody>
      </p:sp>
      <p:sp>
        <p:nvSpPr>
          <p:cNvPr id="16" name="CustomShape 7"/>
          <p:cNvSpPr/>
          <p:nvPr/>
        </p:nvSpPr>
        <p:spPr>
          <a:xfrm>
            <a:off x="2365375" y="422275"/>
            <a:ext cx="9932988" cy="3524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700" b="1" i="1" spc="-1" dirty="0">
                <a:solidFill>
                  <a:srgbClr val="B9CDE5"/>
                </a:solidFill>
              </a:rPr>
              <a:t>Continua la situació d’excepcionalitat derivada de la pandèmia del Coronavirus SARS-COV-2</a:t>
            </a:r>
            <a:endParaRPr lang="es-ES" sz="1700" spc="-1" dirty="0"/>
          </a:p>
        </p:txBody>
      </p:sp>
      <p:pic>
        <p:nvPicPr>
          <p:cNvPr id="14346" name="Imagen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7769" y="5177585"/>
            <a:ext cx="366712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Imagen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5688013"/>
            <a:ext cx="396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Imagen 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0213" y="6156325"/>
            <a:ext cx="390525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225</Words>
  <Application>Microsoft Office PowerPoint</Application>
  <PresentationFormat>Personalizado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DejaVu Sans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Maria Navarro Asin</dc:creator>
  <dc:description/>
  <cp:lastModifiedBy>Maria Navarro Asin</cp:lastModifiedBy>
  <cp:revision>40</cp:revision>
  <cp:lastPrinted>2020-06-30T08:35:41Z</cp:lastPrinted>
  <dcterms:created xsi:type="dcterms:W3CDTF">2020-03-03T15:03:03Z</dcterms:created>
  <dcterms:modified xsi:type="dcterms:W3CDTF">2020-07-17T10:57:47Z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