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688638" cy="15124113"/>
  <p:notesSz cx="9926638" cy="14355763"/>
  <p:defaultTextStyle>
    <a:defPPr>
      <a:defRPr lang="es-ES"/>
    </a:defPPr>
    <a:lvl1pPr marL="0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37416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74831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12247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49662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687078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24494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161909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899325" algn="l" defTabSz="73741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2F02"/>
    <a:srgbClr val="F3912D"/>
    <a:srgbClr val="0063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004" autoAdjust="0"/>
  </p:normalViewPr>
  <p:slideViewPr>
    <p:cSldViewPr snapToGrid="0" snapToObjects="1">
      <p:cViewPr>
        <p:scale>
          <a:sx n="78" d="100"/>
          <a:sy n="78" d="100"/>
        </p:scale>
        <p:origin x="2202" y="-1062"/>
      </p:cViewPr>
      <p:guideLst>
        <p:guide orient="horz" pos="4764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FF1BC70F-3353-904F-BA5A-E6669BBE5C79}" type="datetimeFigureOut">
              <a:t>17/07/2020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62288" y="1076325"/>
            <a:ext cx="3802062" cy="5383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4" y="6818988"/>
            <a:ext cx="7941310" cy="6460093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3635483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798" y="13635483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BC9359FA-0E4A-F544-AE31-33A49E31DA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7862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6572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144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39717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289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2861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79433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6006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2578" algn="l" defTabSz="64657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062288" y="1076325"/>
            <a:ext cx="3802062" cy="538321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359FA-0E4A-F544-AE31-33A49E31DAC3}" type="slidenum"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019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1648" y="4698283"/>
            <a:ext cx="9085342" cy="3241881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297" y="8570331"/>
            <a:ext cx="7482047" cy="38650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9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4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1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714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78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59366" y="668687"/>
            <a:ext cx="2809479" cy="1423136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5364" y="668687"/>
            <a:ext cx="8255859" cy="1423136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562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082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329" y="9718645"/>
            <a:ext cx="9085342" cy="3003817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4329" y="6410250"/>
            <a:ext cx="9085342" cy="330839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37416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7483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224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966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07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449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190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932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299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5364" y="3893060"/>
            <a:ext cx="5531741" cy="11006993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35248" y="3893060"/>
            <a:ext cx="5533597" cy="11006993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09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2" y="605667"/>
            <a:ext cx="9619774" cy="252068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4" y="3385426"/>
            <a:ext cx="4722671" cy="1410882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7416" indent="0">
              <a:buNone/>
              <a:defRPr sz="3300" b="1"/>
            </a:lvl2pPr>
            <a:lvl3pPr marL="1474831" indent="0">
              <a:buNone/>
              <a:defRPr sz="3000" b="1"/>
            </a:lvl3pPr>
            <a:lvl4pPr marL="2212247" indent="0">
              <a:buNone/>
              <a:defRPr sz="2500" b="1"/>
            </a:lvl4pPr>
            <a:lvl5pPr marL="2949662" indent="0">
              <a:buNone/>
              <a:defRPr sz="2500" b="1"/>
            </a:lvl5pPr>
            <a:lvl6pPr marL="3687078" indent="0">
              <a:buNone/>
              <a:defRPr sz="2500" b="1"/>
            </a:lvl6pPr>
            <a:lvl7pPr marL="4424494" indent="0">
              <a:buNone/>
              <a:defRPr sz="2500" b="1"/>
            </a:lvl7pPr>
            <a:lvl8pPr marL="5161909" indent="0">
              <a:buNone/>
              <a:defRPr sz="2500" b="1"/>
            </a:lvl8pPr>
            <a:lvl9pPr marL="5899325" indent="0">
              <a:buNone/>
              <a:defRPr sz="25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4434" y="4796308"/>
            <a:ext cx="4722671" cy="8713871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29680" y="3385426"/>
            <a:ext cx="4724526" cy="1410882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7416" indent="0">
              <a:buNone/>
              <a:defRPr sz="3300" b="1"/>
            </a:lvl2pPr>
            <a:lvl3pPr marL="1474831" indent="0">
              <a:buNone/>
              <a:defRPr sz="3000" b="1"/>
            </a:lvl3pPr>
            <a:lvl4pPr marL="2212247" indent="0">
              <a:buNone/>
              <a:defRPr sz="2500" b="1"/>
            </a:lvl4pPr>
            <a:lvl5pPr marL="2949662" indent="0">
              <a:buNone/>
              <a:defRPr sz="2500" b="1"/>
            </a:lvl5pPr>
            <a:lvl6pPr marL="3687078" indent="0">
              <a:buNone/>
              <a:defRPr sz="2500" b="1"/>
            </a:lvl6pPr>
            <a:lvl7pPr marL="4424494" indent="0">
              <a:buNone/>
              <a:defRPr sz="2500" b="1"/>
            </a:lvl7pPr>
            <a:lvl8pPr marL="5161909" indent="0">
              <a:buNone/>
              <a:defRPr sz="2500" b="1"/>
            </a:lvl8pPr>
            <a:lvl9pPr marL="5899325" indent="0">
              <a:buNone/>
              <a:defRPr sz="25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29680" y="4796308"/>
            <a:ext cx="4724526" cy="8713871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14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95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956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3" y="602167"/>
            <a:ext cx="3516488" cy="2562696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78960" y="602168"/>
            <a:ext cx="5975246" cy="12908011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8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34433" y="3164862"/>
            <a:ext cx="3516488" cy="10345314"/>
          </a:xfrm>
        </p:spPr>
        <p:txBody>
          <a:bodyPr/>
          <a:lstStyle>
            <a:lvl1pPr marL="0" indent="0">
              <a:buNone/>
              <a:defRPr sz="2300"/>
            </a:lvl1pPr>
            <a:lvl2pPr marL="737416" indent="0">
              <a:buNone/>
              <a:defRPr sz="2000"/>
            </a:lvl2pPr>
            <a:lvl3pPr marL="1474831" indent="0">
              <a:buNone/>
              <a:defRPr sz="1600"/>
            </a:lvl3pPr>
            <a:lvl4pPr marL="2212247" indent="0">
              <a:buNone/>
              <a:defRPr sz="1400"/>
            </a:lvl4pPr>
            <a:lvl5pPr marL="2949662" indent="0">
              <a:buNone/>
              <a:defRPr sz="1400"/>
            </a:lvl5pPr>
            <a:lvl6pPr marL="3687078" indent="0">
              <a:buNone/>
              <a:defRPr sz="1400"/>
            </a:lvl6pPr>
            <a:lvl7pPr marL="4424494" indent="0">
              <a:buNone/>
              <a:defRPr sz="1400"/>
            </a:lvl7pPr>
            <a:lvl8pPr marL="5161909" indent="0">
              <a:buNone/>
              <a:defRPr sz="1400"/>
            </a:lvl8pPr>
            <a:lvl9pPr marL="5899325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647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051" y="10586880"/>
            <a:ext cx="6413183" cy="124984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095051" y="1351369"/>
            <a:ext cx="6413183" cy="9074468"/>
          </a:xfrm>
        </p:spPr>
        <p:txBody>
          <a:bodyPr/>
          <a:lstStyle>
            <a:lvl1pPr marL="0" indent="0">
              <a:buNone/>
              <a:defRPr sz="5100"/>
            </a:lvl1pPr>
            <a:lvl2pPr marL="737416" indent="0">
              <a:buNone/>
              <a:defRPr sz="4500"/>
            </a:lvl2pPr>
            <a:lvl3pPr marL="1474831" indent="0">
              <a:buNone/>
              <a:defRPr sz="3800"/>
            </a:lvl3pPr>
            <a:lvl4pPr marL="2212247" indent="0">
              <a:buNone/>
              <a:defRPr sz="3300"/>
            </a:lvl4pPr>
            <a:lvl5pPr marL="2949662" indent="0">
              <a:buNone/>
              <a:defRPr sz="3300"/>
            </a:lvl5pPr>
            <a:lvl6pPr marL="3687078" indent="0">
              <a:buNone/>
              <a:defRPr sz="3300"/>
            </a:lvl6pPr>
            <a:lvl7pPr marL="4424494" indent="0">
              <a:buNone/>
              <a:defRPr sz="3300"/>
            </a:lvl7pPr>
            <a:lvl8pPr marL="5161909" indent="0">
              <a:buNone/>
              <a:defRPr sz="3300"/>
            </a:lvl8pPr>
            <a:lvl9pPr marL="5899325" indent="0">
              <a:buNone/>
              <a:defRPr sz="33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095051" y="11836719"/>
            <a:ext cx="6413183" cy="1774982"/>
          </a:xfrm>
        </p:spPr>
        <p:txBody>
          <a:bodyPr/>
          <a:lstStyle>
            <a:lvl1pPr marL="0" indent="0">
              <a:buNone/>
              <a:defRPr sz="2300"/>
            </a:lvl1pPr>
            <a:lvl2pPr marL="737416" indent="0">
              <a:buNone/>
              <a:defRPr sz="2000"/>
            </a:lvl2pPr>
            <a:lvl3pPr marL="1474831" indent="0">
              <a:buNone/>
              <a:defRPr sz="1600"/>
            </a:lvl3pPr>
            <a:lvl4pPr marL="2212247" indent="0">
              <a:buNone/>
              <a:defRPr sz="1400"/>
            </a:lvl4pPr>
            <a:lvl5pPr marL="2949662" indent="0">
              <a:buNone/>
              <a:defRPr sz="1400"/>
            </a:lvl5pPr>
            <a:lvl6pPr marL="3687078" indent="0">
              <a:buNone/>
              <a:defRPr sz="1400"/>
            </a:lvl6pPr>
            <a:lvl7pPr marL="4424494" indent="0">
              <a:buNone/>
              <a:defRPr sz="1400"/>
            </a:lvl7pPr>
            <a:lvl8pPr marL="5161909" indent="0">
              <a:buNone/>
              <a:defRPr sz="1400"/>
            </a:lvl8pPr>
            <a:lvl9pPr marL="5899325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107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34432" y="605667"/>
            <a:ext cx="9619774" cy="2520686"/>
          </a:xfrm>
          <a:prstGeom prst="rect">
            <a:avLst/>
          </a:prstGeom>
        </p:spPr>
        <p:txBody>
          <a:bodyPr vert="horz" lIns="147483" tIns="73742" rIns="147483" bIns="7374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2" y="3528965"/>
            <a:ext cx="9619774" cy="9981214"/>
          </a:xfrm>
          <a:prstGeom prst="rect">
            <a:avLst/>
          </a:prstGeom>
        </p:spPr>
        <p:txBody>
          <a:bodyPr vert="horz" lIns="147483" tIns="73742" rIns="147483" bIns="7374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4432" y="14017814"/>
            <a:ext cx="2494016" cy="805219"/>
          </a:xfrm>
          <a:prstGeom prst="rect">
            <a:avLst/>
          </a:prstGeom>
        </p:spPr>
        <p:txBody>
          <a:bodyPr vert="horz" lIns="147483" tIns="73742" rIns="147483" bIns="73742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D08BC-FBAA-1F44-A650-F5EF46967F41}" type="datetimeFigureOut">
              <a:t>17/07/2020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651953" y="14017814"/>
            <a:ext cx="3384735" cy="805219"/>
          </a:xfrm>
          <a:prstGeom prst="rect">
            <a:avLst/>
          </a:prstGeom>
        </p:spPr>
        <p:txBody>
          <a:bodyPr vert="horz" lIns="147483" tIns="73742" rIns="147483" bIns="73742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660190" y="14017814"/>
            <a:ext cx="2494016" cy="805219"/>
          </a:xfrm>
          <a:prstGeom prst="rect">
            <a:avLst/>
          </a:prstGeom>
        </p:spPr>
        <p:txBody>
          <a:bodyPr vert="horz" lIns="147483" tIns="73742" rIns="147483" bIns="73742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915EA-E893-E341-9C4C-67495DB08CC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52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7416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061" indent="-553061" algn="l" defTabSz="737416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300" indent="-460885" algn="l" defTabSz="737416" rtl="0" eaLnBrk="1" latinLnBrk="0" hangingPunct="1">
        <a:spcBef>
          <a:spcPct val="20000"/>
        </a:spcBef>
        <a:buFont typeface="Arial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540" indent="-368707" algn="l" defTabSz="737416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80955" indent="-368707" algn="l" defTabSz="737416" rtl="0" eaLnBrk="1" latinLnBrk="0" hangingPunct="1">
        <a:spcBef>
          <a:spcPct val="20000"/>
        </a:spcBef>
        <a:buFont typeface="Arial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371" indent="-368707" algn="l" defTabSz="737416" rtl="0" eaLnBrk="1" latinLnBrk="0" hangingPunct="1">
        <a:spcBef>
          <a:spcPct val="20000"/>
        </a:spcBef>
        <a:buFont typeface="Arial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055786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793202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530618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268033" indent="-368707" algn="l" defTabSz="737416" rtl="0" eaLnBrk="1" latinLnBrk="0" hangingPunct="1">
        <a:spcBef>
          <a:spcPct val="20000"/>
        </a:spcBef>
        <a:buFont typeface="Arial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7416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831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247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49662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078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24494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61909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99325" algn="l" defTabSz="737416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77889" y="14155832"/>
            <a:ext cx="7763207" cy="807685"/>
          </a:xfrm>
          <a:prstGeom prst="rect">
            <a:avLst/>
          </a:prstGeom>
        </p:spPr>
        <p:txBody>
          <a:bodyPr wrap="none" lIns="129314" tIns="64657" rIns="129314" bIns="64657">
            <a:spAutoFit/>
          </a:bodyPr>
          <a:lstStyle/>
          <a:p>
            <a:r>
              <a:rPr lang="ca-ES" sz="4400" b="1" dirty="0" smtClean="0">
                <a:solidFill>
                  <a:srgbClr val="0063A4"/>
                </a:solidFill>
                <a:latin typeface="Arial"/>
                <a:cs typeface="Arial"/>
              </a:rPr>
              <a:t>Etapes </a:t>
            </a:r>
            <a:r>
              <a:rPr lang="ca-ES" sz="4400" b="1" smtClean="0">
                <a:solidFill>
                  <a:srgbClr val="0063A4"/>
                </a:solidFill>
                <a:latin typeface="Arial"/>
                <a:cs typeface="Arial"/>
              </a:rPr>
              <a:t>reescalada</a:t>
            </a:r>
            <a:r>
              <a:rPr lang="ca-ES" sz="4400" b="1" dirty="0" smtClean="0">
                <a:solidFill>
                  <a:srgbClr val="0063A4"/>
                </a:solidFill>
                <a:latin typeface="Arial"/>
                <a:cs typeface="Arial"/>
              </a:rPr>
              <a:t> COVID19</a:t>
            </a:r>
            <a:endParaRPr lang="ca-ES" sz="4400" b="1" dirty="0">
              <a:solidFill>
                <a:srgbClr val="0063A4"/>
              </a:solidFill>
              <a:latin typeface="Arial"/>
              <a:cs typeface="Arial"/>
            </a:endParaRPr>
          </a:p>
        </p:txBody>
      </p:sp>
      <p:sp>
        <p:nvSpPr>
          <p:cNvPr id="10" name="Rectángulo 9"/>
          <p:cNvSpPr/>
          <p:nvPr/>
        </p:nvSpPr>
        <p:spPr>
          <a:xfrm rot="16200000">
            <a:off x="9988433" y="14390887"/>
            <a:ext cx="1052574" cy="337578"/>
          </a:xfrm>
          <a:prstGeom prst="rect">
            <a:avLst/>
          </a:prstGeom>
        </p:spPr>
        <p:txBody>
          <a:bodyPr wrap="none" lIns="129314" tIns="64657" rIns="129314" bIns="64657">
            <a:spAutoFit/>
          </a:bodyPr>
          <a:lstStyle/>
          <a:p>
            <a:pPr algn="r">
              <a:lnSpc>
                <a:spcPts val="1697"/>
              </a:lnSpc>
            </a:pPr>
            <a:r>
              <a:rPr lang="ca-ES" sz="1000">
                <a:solidFill>
                  <a:scrgbClr r="0" g="0" b="0"/>
                </a:solidFill>
                <a:latin typeface="Arial"/>
                <a:cs typeface="Arial"/>
              </a:rPr>
              <a:t>Juliol de 2020</a:t>
            </a:r>
          </a:p>
        </p:txBody>
      </p:sp>
      <p:graphicFrame>
        <p:nvGraphicFramePr>
          <p:cNvPr id="58" name="Tabla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6063"/>
              </p:ext>
            </p:extLst>
          </p:nvPr>
        </p:nvGraphicFramePr>
        <p:xfrm>
          <a:off x="177889" y="1312755"/>
          <a:ext cx="10394861" cy="112256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6608"/>
                <a:gridCol w="1391768"/>
                <a:gridCol w="1435475"/>
                <a:gridCol w="1396352"/>
                <a:gridCol w="1308648"/>
                <a:gridCol w="1410582"/>
                <a:gridCol w="1327607"/>
                <a:gridCol w="1277821"/>
              </a:tblGrid>
              <a:tr h="246618">
                <a:tc rowSpan="3"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Àmbit d’actuació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 Etapa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Etapa</a:t>
                      </a:r>
                      <a:r>
                        <a:rPr lang="ca-ES" sz="1000" b="1" i="0" u="none" strike="noStrike" kern="1200" baseline="0" noProof="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ca-ES" sz="10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0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Etapa 1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Etapa 2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Etapa 3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Etapa 4A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Etapa 4B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512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% ocupació COVID</a:t>
                      </a: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&lt; 5% (10 </a:t>
                      </a:r>
                      <a:r>
                        <a:rPr lang="ca-ES" sz="10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pax</a:t>
                      </a:r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&gt;5%&lt;15% (10 a 30 </a:t>
                      </a:r>
                      <a:r>
                        <a:rPr lang="ca-ES" sz="10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pax</a:t>
                      </a:r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16-35% (31 a 73 </a:t>
                      </a:r>
                      <a:r>
                        <a:rPr lang="ca-ES" sz="10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pax</a:t>
                      </a:r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35-50% (74 a 104 </a:t>
                      </a:r>
                      <a:r>
                        <a:rPr lang="ca-ES" sz="10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pax</a:t>
                      </a:r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50-90% (105-188 </a:t>
                      </a:r>
                      <a:r>
                        <a:rPr lang="ca-ES" sz="10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pax</a:t>
                      </a:r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0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&gt;90%(100%=209 </a:t>
                      </a:r>
                      <a:r>
                        <a:rPr lang="ca-ES" sz="10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pax</a:t>
                      </a:r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1018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1" i="0" u="none" strike="noStrike" kern="1200" baseline="0" noProof="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Llits COVID</a:t>
                      </a:r>
                      <a:endParaRPr lang="ca-ES" sz="1000" b="1" i="0" u="none" strike="noStrike" kern="1200" baseline="30000" noProof="0" dirty="0" smtClean="0">
                        <a:solidFill>
                          <a:srgbClr val="0063A3"/>
                        </a:solidFill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indent="0" algn="ctr" defTabSz="737464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00" b="1" i="0" u="none" strike="noStrike" kern="1200" baseline="0" noProof="0" dirty="0" smtClean="0">
                        <a:solidFill>
                          <a:srgbClr val="0063A3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10 llits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43 llits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79 llits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100 llits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143 llits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F0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187 llits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31382">
                <a:tc rowSpan="7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i="0" u="none" strike="noStrike" kern="1200" baseline="0" noProof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Hospitalització</a:t>
                      </a:r>
                      <a:endParaRPr lang="ca-ES" sz="800" b="1" i="0" u="none" strike="noStrike" kern="1200" baseline="0" noProof="0" dirty="0" smtClean="0">
                        <a:ln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1A groga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43 llits – OTG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43 llits – OTG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43 llits – OTG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43 llits – OTG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43 llits – OTG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43 llits – OTG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138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1B taronja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44 llits – SA/CV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44 llits – SA/CV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44 llits – SA/CV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44 llits – SA/CV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llits – SA/CV</a:t>
                      </a:r>
                      <a:endParaRPr lang="ca-ES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44 llits – SA/CV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138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2A-1 teula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21 llits – LLE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21 llits – LLE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21 llits – LLE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2A-2 Psico-teula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Psico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Psico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Psico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Psico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 (Unitat tancada)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Psico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 (Unitat tancada)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Psico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 (Unitat tancada) única </a:t>
                      </a:r>
                      <a:r>
                        <a:rPr lang="ca-ES" sz="800" b="0" i="0" u="sng" strike="noStrike" noProof="0" dirty="0" smtClean="0">
                          <a:effectLst/>
                          <a:latin typeface="Arial"/>
                        </a:rPr>
                        <a:t>NO COVID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138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2B verda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36 llits – CP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36 llits – CP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36 llits – CP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36 llits – CP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36 llits – CP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36 llits – CP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138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2C blava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22 llits – LLE/CV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800" b="1" i="0" u="none" strike="noStrike" kern="1200" baseline="0" noProof="0" dirty="0" smtClean="0">
                        <a:ln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UNITAT 2D blava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21 llits – LLE/CV (aïllament x Habitació)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22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22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22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22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22 llits – LLE/CV (</a:t>
                      </a:r>
                      <a:r>
                        <a:rPr lang="ca-ES" sz="800" b="0" i="0" u="none" strike="noStrike" noProof="0" dirty="0" err="1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895">
                <a:tc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i="0" u="none" strike="noStrike" kern="1200" baseline="0" noProof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CCEE</a:t>
                      </a:r>
                    </a:p>
                  </a:txBody>
                  <a:tcPr marL="0" marR="0"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PLANTA 1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Pla Contingència actual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CCEE no presencial indispensable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Altres àrees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 REHABILITACIÓ Trànsits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Pla Contingència actual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 ACTIVITAT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08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REHABILITACIÓ CSS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Pla Contingència Actual – actualment RHB a planta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RHB habitació i puntual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 ACTIVITAT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HOSPITAL DE DIA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Pla Contingència actual  – Autorització CatSalut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 ACTIVITAT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59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SAID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Segons Pla Contingència Actual – activitat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Priorització PADES i EAR i suport amb AP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5069">
                <a:tc rowSpan="3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i="0" u="none" strike="noStrike" kern="1200" baseline="0" noProof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FARMACIA (segons pla funcional </a:t>
                      </a:r>
                      <a:r>
                        <a:rPr lang="ca-ES" sz="800" b="1" i="0" u="none" strike="noStrike" kern="1200" baseline="0" noProof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farmàcia)</a:t>
                      </a:r>
                      <a:endParaRPr lang="ca-ES" sz="800" b="1" i="0" u="none" strike="noStrike" kern="1200" baseline="0" noProof="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Medicaments COVID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Fase recuperació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Fase pandèmia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1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Seguretat </a:t>
                      </a:r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personal </a:t>
                      </a:r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i pacients ambulatoris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Fase recuperació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Fase pandèmia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818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Activitat essencial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Fase recuperació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Fase pandèmia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1323">
                <a:tc rowSpan="8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i="0" u="none" strike="noStrike" kern="120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Circuits</a:t>
                      </a: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1" u="none" strike="noStrike" noProof="0" dirty="0" err="1" smtClean="0">
                          <a:effectLst/>
                          <a:latin typeface="Arial"/>
                        </a:rPr>
                        <a:t>Check</a:t>
                      </a:r>
                      <a:r>
                        <a:rPr lang="ca-ES" sz="800" b="1" i="1" u="none" strike="noStrike" noProof="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ca-ES" sz="800" b="1" i="1" u="none" strike="noStrike" noProof="0" dirty="0" err="1" smtClean="0">
                          <a:effectLst/>
                          <a:latin typeface="Arial"/>
                        </a:rPr>
                        <a:t>list</a:t>
                      </a:r>
                      <a:endParaRPr lang="ca-ES" sz="800" b="1" i="1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737416" rtl="0" eaLnBrk="1" fontAlgn="ctr" latinLnBrk="0" hangingPunct="1"/>
                      <a:r>
                        <a:rPr lang="ca-ES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Telefònic i/o presencial + Amb corresponsabilitat</a:t>
                      </a:r>
                      <a:r>
                        <a:rPr lang="ca-ES" sz="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usuari</a:t>
                      </a:r>
                      <a:endParaRPr lang="ca-ES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8307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Cafeteria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Horari restringit i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sectorització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Cafeteria per personal /Personal assistència COVID no accés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04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Ascensors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Normalitat amb neteja puntual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Polivalents, neteja puntual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 ascensors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12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Visites familiars (VF)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Règim 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visites 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limitat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Prohibició de vistes / Contactes telemàtics / visites situacions FV excepcionals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93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Circuits d’accés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Externs / Personal casa 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Externs / Personal casa /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 Unitat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Sectorització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 centre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Circuits serveis no </a:t>
                      </a:r>
                      <a:r>
                        <a:rPr lang="ca-ES" sz="800" b="1" i="0" u="none" strike="noStrike" noProof="0" dirty="0" err="1" smtClean="0">
                          <a:effectLst/>
                          <a:latin typeface="Arial"/>
                        </a:rPr>
                        <a:t>assist</a:t>
                      </a:r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.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Normalitat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Segons nivell de </a:t>
                      </a:r>
                      <a:r>
                        <a:rPr lang="ca-ES" sz="800" b="0" i="0" u="none" strike="noStrike" noProof="0" dirty="0" err="1" smtClean="0">
                          <a:effectLst/>
                          <a:latin typeface="Arial"/>
                        </a:rPr>
                        <a:t>sectorització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Informació telefònica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En pacient COVID i altres opcional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Protocol informació telefònica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09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Suport Treball social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suport addicional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Protocol informació, dol i famílies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0267">
                <a:tc rowSpan="3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i="0" u="none" strike="noStrike" kern="120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Teletreball</a:t>
                      </a: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CCEE especialitats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Optimització de visites presencials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 – altres reubicacions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2196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0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Personal assistencial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NO TELETREBALL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03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Personal no assistencial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Cap professional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Personal administratiu 50%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8192">
                <a:tc rowSpan="14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i="0" u="none" strike="noStrike" kern="120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RRHH</a:t>
                      </a: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1A groga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Dotació habitual amb un increment del 1,5* màxim de professionals segons complexitat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626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1B taronja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73741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 smtClean="0">
                        <a:effectLst/>
                        <a:latin typeface="Arial"/>
                      </a:endParaRPr>
                    </a:p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Dotació habitual amb un increment del 1,5* màxim de professionals segons complexitat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345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2A-1 teula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Dotació habitual amb un increment del 1,5* màxim de professionals segons complexitat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48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2A-2 Psico-teula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98618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ES" sz="8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73741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 smtClean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8192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2B verda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Dotació habitual amb un increment del 1,5* màxim de professionals segons complexitat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422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2C blava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5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Dotació habitual amb un increment del 1,5* màxim de professionals segons complexitat</a:t>
                      </a:r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64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UNITAT 2D blava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9233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Metges/ses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</a:t>
                      </a:r>
                      <a:r>
                        <a:rPr lang="ca-ES" sz="800" b="0" i="0" u="none" strike="noStrike" baseline="0" noProof="0" dirty="0" smtClean="0">
                          <a:effectLst/>
                          <a:latin typeface="Arial"/>
                        </a:rPr>
                        <a:t>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 habituals COVID/NO COVID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8423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Guàrdies Comandaments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Guàrdia desdoblada CDS i festius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048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Guàrdies metges/ses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048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smtClean="0">
                          <a:effectLst/>
                          <a:latin typeface="Arial"/>
                        </a:rPr>
                        <a:t>Manteniment</a:t>
                      </a:r>
                      <a:r>
                        <a:rPr lang="ca-ES" sz="800" b="1" i="0" u="none" strike="noStrike" baseline="0" noProof="0" smtClean="0">
                          <a:effectLst/>
                          <a:latin typeface="Arial"/>
                        </a:rPr>
                        <a:t> CSSC/HMB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Guàrdia desdoblada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9314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Farmàcia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Personal i horaris habituals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Increment horaris o reforç personal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048">
                <a:tc vMerge="1">
                  <a:txBody>
                    <a:bodyPr/>
                    <a:lstStyle/>
                    <a:p>
                      <a:pPr marL="0" marR="0" indent="0" algn="ctr" defTabSz="73741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800" b="0" i="0" u="none" strike="noStrike" kern="120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91430" marB="9143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Serveis socials 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Dotació habitual</a:t>
                      </a:r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705"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Altres aspectes logístics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Mesures crisis/</a:t>
                      </a:r>
                    </a:p>
                    <a:p>
                      <a:pPr algn="l" fontAlgn="ctr"/>
                      <a:r>
                        <a:rPr lang="ca-ES" sz="800" b="1" i="0" u="none" strike="noStrike" noProof="0" dirty="0" smtClean="0">
                          <a:effectLst/>
                          <a:latin typeface="Arial"/>
                        </a:rPr>
                        <a:t>Gestió Riscos</a:t>
                      </a:r>
                      <a:endParaRPr lang="ca-ES" sz="800" b="1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a-ES" sz="800" b="0" i="0" u="none" strike="noStrike" noProof="0" dirty="0" smtClean="0">
                          <a:effectLst/>
                          <a:latin typeface="Arial"/>
                        </a:rPr>
                        <a:t>Guia de protocols Pla de contingència BSA</a:t>
                      </a:r>
                    </a:p>
                    <a:p>
                      <a:pPr algn="ctr" fontAlgn="b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800" b="0" i="0" u="none" strike="noStrike" noProof="0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177889" y="13047737"/>
            <a:ext cx="11976499" cy="438353"/>
          </a:xfrm>
          <a:prstGeom prst="rect">
            <a:avLst/>
          </a:prstGeom>
        </p:spPr>
        <p:txBody>
          <a:bodyPr wrap="square" lIns="129314" tIns="64657" rIns="129314" bIns="64657">
            <a:spAutoFit/>
          </a:bodyPr>
          <a:lstStyle/>
          <a:p>
            <a:r>
              <a:rPr lang="ca-ES" sz="2000" b="1" dirty="0" smtClean="0">
                <a:solidFill>
                  <a:srgbClr val="0063A4"/>
                </a:solidFill>
                <a:latin typeface="Arial"/>
                <a:cs typeface="Arial"/>
              </a:rPr>
              <a:t>CSSC BSA - Consulta tota la informació a la pàgina web – Accés treballadors</a:t>
            </a:r>
            <a:endParaRPr lang="ca-ES" sz="2000" b="1" dirty="0">
              <a:solidFill>
                <a:srgbClr val="0063A4"/>
              </a:solidFill>
              <a:latin typeface="Arial"/>
              <a:cs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957" y="12754297"/>
            <a:ext cx="731793" cy="73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49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749</Words>
  <Application>Microsoft Office PowerPoint</Application>
  <PresentationFormat>Personalizado</PresentationFormat>
  <Paragraphs>177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Maria Navarro Asin</cp:lastModifiedBy>
  <cp:revision>68</cp:revision>
  <cp:lastPrinted>2020-07-17T08:43:34Z</cp:lastPrinted>
  <dcterms:created xsi:type="dcterms:W3CDTF">2020-03-03T15:03:03Z</dcterms:created>
  <dcterms:modified xsi:type="dcterms:W3CDTF">2020-07-17T10:45:53Z</dcterms:modified>
</cp:coreProperties>
</file>