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5119350" cy="1069181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47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422" y="54"/>
      </p:cViewPr>
      <p:guideLst>
        <p:guide orient="horz" pos="3367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291C065-DBC6-4CB3-B3D2-93E592C5A9D1}" type="datetimeFigureOut">
              <a:rPr lang="ca-ES"/>
              <a:pPr>
                <a:defRPr/>
              </a:pPr>
              <a:t>29/09/2020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a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ca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CB41D4-9777-407F-91A4-6CCE3E2C909D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89790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  <p:sp>
        <p:nvSpPr>
          <p:cNvPr id="16387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80DEBA3-8AC4-4F22-A45B-4A63F375F525}" type="slidenum">
              <a:rPr lang="ca-ES">
                <a:cs typeface="DejaVu Sans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a-ES">
              <a:cs typeface="DejaVu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08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755640" y="426240"/>
            <a:ext cx="13606920" cy="8274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s-ES"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0" y="10258425"/>
            <a:ext cx="4567238" cy="3651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i="1" spc="-1" dirty="0">
                <a:solidFill>
                  <a:srgbClr val="B9CDE5"/>
                </a:solidFill>
              </a:rPr>
              <a:t>G</a:t>
            </a:r>
            <a:r>
              <a:rPr lang="es-ES" sz="1400" b="1" i="1" spc="-1" dirty="0">
                <a:solidFill>
                  <a:srgbClr val="B9CDE5"/>
                </a:solidFill>
              </a:rPr>
              <a:t>ràcies per la vostra col·laboració i responsabilitat</a:t>
            </a:r>
            <a:endParaRPr lang="es-ES" sz="1400" spc="-1" dirty="0"/>
          </a:p>
        </p:txBody>
      </p:sp>
      <p:sp>
        <p:nvSpPr>
          <p:cNvPr id="37" name="CustomShape 2"/>
          <p:cNvSpPr/>
          <p:nvPr/>
        </p:nvSpPr>
        <p:spPr>
          <a:xfrm>
            <a:off x="2239963" y="2146300"/>
            <a:ext cx="10537825" cy="101441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a-ES" sz="8000" b="1" spc="-1" dirty="0">
                <a:solidFill>
                  <a:srgbClr val="0070C0"/>
                </a:solidFill>
              </a:rPr>
              <a:t>Nou règim de </a:t>
            </a:r>
            <a:r>
              <a:rPr lang="ca-ES" sz="8800" b="1" spc="-1" dirty="0">
                <a:solidFill>
                  <a:srgbClr val="FFC000"/>
                </a:solidFill>
              </a:rPr>
              <a:t>visites</a:t>
            </a:r>
            <a:endParaRPr lang="ca-ES" sz="8000" b="1" spc="-1" dirty="0">
              <a:solidFill>
                <a:srgbClr val="0070C0"/>
              </a:solidFill>
            </a:endParaRPr>
          </a:p>
          <a:p>
            <a:pPr algn="ctr" fontAlgn="auto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a-ES" sz="3600" spc="-1" dirty="0"/>
          </a:p>
        </p:txBody>
      </p:sp>
      <p:sp>
        <p:nvSpPr>
          <p:cNvPr id="44" name="CustomShape 6"/>
          <p:cNvSpPr/>
          <p:nvPr/>
        </p:nvSpPr>
        <p:spPr>
          <a:xfrm>
            <a:off x="12700000" y="10196513"/>
            <a:ext cx="2074863" cy="2444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r" fontAlgn="auto">
              <a:lnSpc>
                <a:spcPts val="119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000" spc="-1" dirty="0">
                <a:solidFill>
                  <a:srgbClr val="000000"/>
                </a:solidFill>
              </a:rPr>
              <a:t>CSSC – 30 de Setembre de 2020</a:t>
            </a:r>
            <a:endParaRPr lang="es-ES" sz="1000" spc="-1" dirty="0"/>
          </a:p>
        </p:txBody>
      </p:sp>
      <p:sp>
        <p:nvSpPr>
          <p:cNvPr id="2" name="Rectángulo 1"/>
          <p:cNvSpPr/>
          <p:nvPr/>
        </p:nvSpPr>
        <p:spPr>
          <a:xfrm>
            <a:off x="-1588" y="2817813"/>
            <a:ext cx="15019338" cy="8402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just">
              <a:lnSpc>
                <a:spcPts val="3600"/>
              </a:lnSpc>
              <a:buFont typeface="Arial" charset="0"/>
              <a:buChar char="•"/>
            </a:pPr>
            <a:r>
              <a:rPr lang="ca-ES" sz="1600" b="1" dirty="0">
                <a:solidFill>
                  <a:srgbClr val="000000"/>
                </a:solidFill>
                <a:cs typeface="DejaVu Sans" pitchFamily="34" charset="0"/>
              </a:rPr>
              <a:t>Només</a:t>
            </a: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 podrà accedir </a:t>
            </a:r>
            <a:r>
              <a:rPr lang="ca-ES" sz="1600" b="1" dirty="0">
                <a:solidFill>
                  <a:srgbClr val="FFC000"/>
                </a:solidFill>
                <a:cs typeface="DejaVu Sans" pitchFamily="34" charset="0"/>
              </a:rPr>
              <a:t>1 persona</a:t>
            </a:r>
            <a:r>
              <a:rPr lang="ca-ES" sz="1600" b="1" dirty="0">
                <a:solidFill>
                  <a:srgbClr val="000000"/>
                </a:solidFill>
                <a:cs typeface="DejaVu Sans" pitchFamily="34" charset="0"/>
              </a:rPr>
              <a:t> major d’edat</a:t>
            </a: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. Es recomana que sigui la mateixa persona durant tot l’ingrés</a:t>
            </a:r>
            <a:r>
              <a:rPr lang="ca-ES" sz="1600" dirty="0" smtClean="0">
                <a:solidFill>
                  <a:srgbClr val="000000"/>
                </a:solidFill>
                <a:cs typeface="DejaVu Sans" pitchFamily="34" charset="0"/>
              </a:rPr>
              <a:t>.</a:t>
            </a:r>
            <a:r>
              <a:rPr lang="ca-ES" sz="1600" b="1" spc="-1" dirty="0">
                <a:solidFill>
                  <a:srgbClr val="FFC000"/>
                </a:solidFill>
              </a:rPr>
              <a:t> E</a:t>
            </a:r>
            <a:r>
              <a:rPr lang="ca-ES" sz="1600" b="1" spc="-1" dirty="0" smtClean="0">
                <a:solidFill>
                  <a:srgbClr val="FFC000"/>
                </a:solidFill>
              </a:rPr>
              <a:t>xcepte </a:t>
            </a:r>
            <a:r>
              <a:rPr lang="ca-ES" sz="1600" b="1" spc="-1" dirty="0">
                <a:solidFill>
                  <a:srgbClr val="FFC000"/>
                </a:solidFill>
              </a:rPr>
              <a:t>familiars del usuaris ingressats en la zona COVID19 on es restringeix l’entrada per </a:t>
            </a:r>
            <a:r>
              <a:rPr lang="ca-ES" sz="1600" b="1" spc="-1" dirty="0" smtClean="0">
                <a:solidFill>
                  <a:srgbClr val="FFC000"/>
                </a:solidFill>
              </a:rPr>
              <a:t>seguretat.</a:t>
            </a:r>
            <a:endParaRPr lang="ca-ES" sz="1600" dirty="0">
              <a:solidFill>
                <a:srgbClr val="000000"/>
              </a:solidFill>
              <a:cs typeface="DejaVu Sans" pitchFamily="34" charset="0"/>
            </a:endParaRPr>
          </a:p>
          <a:p>
            <a:pPr marL="285750" indent="-285750" algn="just">
              <a:lnSpc>
                <a:spcPts val="3600"/>
              </a:lnSpc>
              <a:buFont typeface="Arial" charset="0"/>
              <a:buChar char="•"/>
            </a:pP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L’acompanyant podrà visitar </a:t>
            </a:r>
            <a:r>
              <a:rPr lang="ca-ES" sz="1600" b="1" dirty="0">
                <a:solidFill>
                  <a:srgbClr val="FFC000"/>
                </a:solidFill>
                <a:cs typeface="DejaVu Sans" pitchFamily="34" charset="0"/>
              </a:rPr>
              <a:t>dos dies per setmana </a:t>
            </a: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segons calendari establert (</a:t>
            </a:r>
            <a:r>
              <a:rPr lang="ca-ES" sz="1600" dirty="0">
                <a:cs typeface="DejaVu Sans" pitchFamily="34" charset="0"/>
              </a:rPr>
              <a:t>dimarts i dissabte per als Llits A; dimecres i diumenge per als Llits B; dijous i diumenge per als Llits individuals)</a:t>
            </a: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, en horari de </a:t>
            </a:r>
            <a:r>
              <a:rPr lang="ca-ES" sz="1600" b="1" dirty="0">
                <a:solidFill>
                  <a:srgbClr val="FFC000"/>
                </a:solidFill>
                <a:cs typeface="DejaVu Sans" pitchFamily="34" charset="0"/>
              </a:rPr>
              <a:t>12.30 a 14.30 i de 18.30 a 20.30 hores.</a:t>
            </a:r>
          </a:p>
          <a:p>
            <a:pPr marL="285750" indent="-285750" algn="just">
              <a:lnSpc>
                <a:spcPts val="3600"/>
              </a:lnSpc>
              <a:buFont typeface="Arial" charset="0"/>
              <a:buChar char="•"/>
            </a:pP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És imprescindible i </a:t>
            </a:r>
            <a:r>
              <a:rPr lang="ca-ES" sz="1600" b="1" dirty="0">
                <a:solidFill>
                  <a:srgbClr val="000000"/>
                </a:solidFill>
                <a:cs typeface="DejaVu Sans" pitchFamily="34" charset="0"/>
              </a:rPr>
              <a:t>responsabilitat</a:t>
            </a: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 del familiar accedir al centre sense presentar simptomatologia compatible </a:t>
            </a:r>
          </a:p>
          <a:p>
            <a:pPr marL="285750" indent="-285750" algn="just">
              <a:lnSpc>
                <a:spcPts val="3600"/>
              </a:lnSpc>
            </a:pP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amb la COVID19 o si ha estat en contacte en els darrers 14 dies amb una persona actualment COVID19 positiva.</a:t>
            </a:r>
          </a:p>
          <a:p>
            <a:pPr marL="285750" indent="-285750" algn="just">
              <a:lnSpc>
                <a:spcPts val="3600"/>
              </a:lnSpc>
            </a:pP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És obligatori a cada visita, omplir i signar a l’entrada el </a:t>
            </a:r>
            <a:r>
              <a:rPr lang="ca-ES" sz="1600" b="1" dirty="0">
                <a:solidFill>
                  <a:srgbClr val="FFC000"/>
                </a:solidFill>
                <a:cs typeface="DejaVu Sans" pitchFamily="34" charset="0"/>
              </a:rPr>
              <a:t>registre de visites</a:t>
            </a: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.</a:t>
            </a:r>
          </a:p>
          <a:p>
            <a:pPr marL="285750" indent="-285750" algn="just">
              <a:lnSpc>
                <a:spcPts val="3600"/>
              </a:lnSpc>
              <a:buFont typeface="Arial" charset="0"/>
              <a:buChar char="•"/>
            </a:pP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Per accedir-hi, les mesures de </a:t>
            </a:r>
            <a:r>
              <a:rPr lang="ca-ES" sz="1600" b="1" dirty="0">
                <a:solidFill>
                  <a:srgbClr val="000000"/>
                </a:solidFill>
                <a:cs typeface="DejaVu Sans" pitchFamily="34" charset="0"/>
              </a:rPr>
              <a:t>seguretat</a:t>
            </a: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 són:</a:t>
            </a:r>
          </a:p>
          <a:p>
            <a:pPr marL="1200150" lvl="2" indent="-285750" algn="just">
              <a:lnSpc>
                <a:spcPts val="3600"/>
              </a:lnSpc>
              <a:buFont typeface="Arial" charset="0"/>
              <a:buChar char="•"/>
            </a:pP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Cal portar mascareta </a:t>
            </a:r>
          </a:p>
          <a:p>
            <a:pPr marL="1200150" lvl="2" indent="-285750" algn="just">
              <a:lnSpc>
                <a:spcPts val="3600"/>
              </a:lnSpc>
              <a:buFont typeface="Arial" charset="0"/>
              <a:buChar char="•"/>
            </a:pP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NO dur guants</a:t>
            </a:r>
          </a:p>
          <a:p>
            <a:pPr marL="1200150" lvl="2" indent="-285750" algn="just">
              <a:lnSpc>
                <a:spcPts val="3600"/>
              </a:lnSpc>
              <a:buFont typeface="Arial" charset="0"/>
              <a:buChar char="•"/>
            </a:pP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Rentar-se les mans amb solució hidroalcohòlica </a:t>
            </a:r>
          </a:p>
          <a:p>
            <a:pPr marL="1200150" lvl="2" indent="-285750" algn="just">
              <a:lnSpc>
                <a:spcPts val="3600"/>
              </a:lnSpc>
              <a:buFont typeface="Arial" charset="0"/>
              <a:buChar char="•"/>
            </a:pPr>
            <a:r>
              <a:rPr lang="ca-ES" sz="1600" dirty="0">
                <a:solidFill>
                  <a:srgbClr val="000000"/>
                </a:solidFill>
                <a:cs typeface="DejaVu Sans" pitchFamily="34" charset="0"/>
              </a:rPr>
              <a:t>Respectar la distància interpersonal (1,5 m), les indicacions dels professionals i els circuits de </a:t>
            </a:r>
            <a:r>
              <a:rPr lang="ca-ES" sz="1600" dirty="0" err="1">
                <a:solidFill>
                  <a:srgbClr val="000000"/>
                </a:solidFill>
                <a:cs typeface="DejaVu Sans" pitchFamily="34" charset="0"/>
              </a:rPr>
              <a:t>sectorització</a:t>
            </a:r>
            <a:r>
              <a:rPr lang="ca-ES" sz="1600" dirty="0" smtClean="0">
                <a:solidFill>
                  <a:srgbClr val="000000"/>
                </a:solidFill>
                <a:cs typeface="DejaVu Sans" pitchFamily="34" charset="0"/>
              </a:rPr>
              <a:t>.</a:t>
            </a:r>
            <a:endParaRPr lang="ca-ES" sz="200" dirty="0">
              <a:solidFill>
                <a:srgbClr val="000000"/>
              </a:solidFill>
              <a:cs typeface="DejaVu Sans" pitchFamily="34" charset="0"/>
            </a:endParaRPr>
          </a:p>
          <a:p>
            <a:pPr marL="285750" indent="-285750" algn="just">
              <a:lnSpc>
                <a:spcPts val="3600"/>
              </a:lnSpc>
              <a:buFont typeface="Arial" charset="0"/>
              <a:buChar char="•"/>
            </a:pPr>
            <a:r>
              <a:rPr lang="ca-ES" sz="1600" b="1" dirty="0">
                <a:solidFill>
                  <a:srgbClr val="000000"/>
                </a:solidFill>
                <a:cs typeface="DejaVu Sans" pitchFamily="34" charset="0"/>
              </a:rPr>
              <a:t>A </a:t>
            </a:r>
            <a:r>
              <a:rPr lang="ca-ES" sz="1600" b="1" dirty="0" smtClean="0">
                <a:solidFill>
                  <a:srgbClr val="000000"/>
                </a:solidFill>
                <a:cs typeface="DejaVu Sans" pitchFamily="34" charset="0"/>
              </a:rPr>
              <a:t>l’habitació</a:t>
            </a:r>
            <a:r>
              <a:rPr lang="ca-ES" sz="1600" dirty="0" smtClean="0">
                <a:solidFill>
                  <a:srgbClr val="000000"/>
                </a:solidFill>
                <a:cs typeface="DejaVu Sans" pitchFamily="34" charset="0"/>
              </a:rPr>
              <a:t>, </a:t>
            </a:r>
            <a:r>
              <a:rPr lang="ca-ES" sz="1600" dirty="0" smtClean="0">
                <a:cs typeface="DejaVu Sans" pitchFamily="34" charset="0"/>
              </a:rPr>
              <a:t>el </a:t>
            </a:r>
            <a:r>
              <a:rPr lang="ca-ES" sz="1600" dirty="0">
                <a:cs typeface="DejaVu Sans" pitchFamily="34" charset="0"/>
              </a:rPr>
              <a:t>familiar podrà acompanyar el </a:t>
            </a:r>
            <a:r>
              <a:rPr lang="ca-ES" sz="1600" dirty="0" smtClean="0">
                <a:cs typeface="DejaVu Sans" pitchFamily="34" charset="0"/>
              </a:rPr>
              <a:t>pacient amb la mascareta, </a:t>
            </a:r>
            <a:r>
              <a:rPr lang="ca-ES" sz="1600" dirty="0">
                <a:cs typeface="DejaVu Sans" pitchFamily="34" charset="0"/>
              </a:rPr>
              <a:t>sense apropar-se, ni fer ús del lavabo, tampoc portar objectes addicionals. </a:t>
            </a:r>
          </a:p>
          <a:p>
            <a:pPr marL="285750" indent="-285750" algn="just">
              <a:lnSpc>
                <a:spcPts val="3600"/>
              </a:lnSpc>
              <a:buFont typeface="Arial" charset="0"/>
              <a:buChar char="•"/>
            </a:pPr>
            <a:r>
              <a:rPr lang="ca-ES" sz="1600" dirty="0">
                <a:cs typeface="DejaVu Sans" pitchFamily="34" charset="0"/>
              </a:rPr>
              <a:t>Recordem que amb la situació actual, els pacients no poden sortir del centre i que al règim de visites actual, s’hi suma el sistema informatiu telefònic </a:t>
            </a:r>
          </a:p>
          <a:p>
            <a:pPr marL="285750" indent="-285750" algn="just">
              <a:lnSpc>
                <a:spcPts val="3600"/>
              </a:lnSpc>
            </a:pPr>
            <a:r>
              <a:rPr lang="ca-ES" sz="1600" dirty="0">
                <a:cs typeface="DejaVu Sans" pitchFamily="34" charset="0"/>
              </a:rPr>
              <a:t>i/o telemàtic </a:t>
            </a:r>
            <a:r>
              <a:rPr lang="ca-ES" altLang="es-ES" sz="1600" dirty="0">
                <a:cs typeface="DejaVu Sans" pitchFamily="34" charset="0"/>
              </a:rPr>
              <a:t>per facilitar la informació i acompanyament necessari</a:t>
            </a:r>
            <a:r>
              <a:rPr lang="ca-ES" altLang="es-ES" sz="1600" dirty="0" smtClean="0">
                <a:cs typeface="DejaVu Sans" pitchFamily="34" charset="0"/>
              </a:rPr>
              <a:t>. De fet, la informació clínica es continuarà oferint de </a:t>
            </a:r>
            <a:r>
              <a:rPr lang="ca-ES" altLang="es-ES" sz="1600" smtClean="0">
                <a:cs typeface="DejaVu Sans" pitchFamily="34" charset="0"/>
              </a:rPr>
              <a:t>manera telefònica. </a:t>
            </a:r>
            <a:endParaRPr lang="ca-ES" altLang="es-ES" sz="1600" dirty="0">
              <a:cs typeface="DejaVu Sans" pitchFamily="34" charset="0"/>
            </a:endParaRPr>
          </a:p>
          <a:p>
            <a:pPr marL="285750" indent="-285750" algn="just">
              <a:lnSpc>
                <a:spcPts val="3600"/>
              </a:lnSpc>
              <a:buFont typeface="Arial" charset="0"/>
              <a:buChar char="•"/>
            </a:pPr>
            <a:r>
              <a:rPr lang="ca-ES" sz="1600" dirty="0">
                <a:cs typeface="DejaVu Sans" pitchFamily="34" charset="0"/>
              </a:rPr>
              <a:t>BSA té la potestat d’anul·lar el règim de visites a les persones que no respectin la normativa, vital per a la seguretat dels pacients.</a:t>
            </a:r>
            <a:endParaRPr lang="ca-ES" dirty="0">
              <a:cs typeface="DejaVu Sans" pitchFamily="34" charset="0"/>
            </a:endParaRPr>
          </a:p>
          <a:p>
            <a:pPr marL="285750" indent="-285750" algn="just">
              <a:lnSpc>
                <a:spcPts val="3600"/>
              </a:lnSpc>
              <a:buFont typeface="Arial" charset="0"/>
              <a:buChar char="•"/>
            </a:pPr>
            <a:endParaRPr lang="ca-ES" dirty="0">
              <a:cs typeface="DejaVu Sans" pitchFamily="34" charset="0"/>
            </a:endParaRPr>
          </a:p>
          <a:p>
            <a:pPr marL="285750" indent="-285750" algn="just">
              <a:lnSpc>
                <a:spcPts val="3600"/>
              </a:lnSpc>
              <a:buFont typeface="Arial" charset="0"/>
              <a:buChar char="•"/>
            </a:pPr>
            <a:endParaRPr lang="ca-ES" b="1" dirty="0">
              <a:solidFill>
                <a:srgbClr val="000000"/>
              </a:solidFill>
              <a:cs typeface="DejaVu Sans" pitchFamily="34" charset="0"/>
            </a:endParaRPr>
          </a:p>
        </p:txBody>
      </p:sp>
      <p:pic>
        <p:nvPicPr>
          <p:cNvPr id="15366" name="Imagen 12" descr="distancia 1,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4175" y="8068727"/>
            <a:ext cx="454126" cy="391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CustomShape 6"/>
          <p:cNvSpPr/>
          <p:nvPr/>
        </p:nvSpPr>
        <p:spPr>
          <a:xfrm rot="16200000">
            <a:off x="14277182" y="9992519"/>
            <a:ext cx="1239837" cy="2444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r" fontAlgn="auto">
              <a:lnSpc>
                <a:spcPts val="119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ES" sz="600" spc="-1" dirty="0">
                <a:solidFill>
                  <a:srgbClr val="000000"/>
                </a:solidFill>
              </a:rPr>
              <a:t>Icones www.flaticon.com</a:t>
            </a:r>
            <a:endParaRPr lang="es-ES" sz="600" spc="-1" dirty="0"/>
          </a:p>
        </p:txBody>
      </p:sp>
      <p:sp>
        <p:nvSpPr>
          <p:cNvPr id="16" name="CustomShape 7"/>
          <p:cNvSpPr/>
          <p:nvPr/>
        </p:nvSpPr>
        <p:spPr>
          <a:xfrm>
            <a:off x="2432050" y="454025"/>
            <a:ext cx="9932988" cy="3524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700" b="1" i="1" spc="-1" dirty="0">
                <a:solidFill>
                  <a:srgbClr val="B9CDE5"/>
                </a:solidFill>
              </a:rPr>
              <a:t>Continua la situació d’excepcionalitat derivada de la pandèmia del Coronavirus SARS-COV-2</a:t>
            </a:r>
            <a:endParaRPr lang="es-ES" sz="1700" spc="-1" dirty="0"/>
          </a:p>
        </p:txBody>
      </p:sp>
      <p:pic>
        <p:nvPicPr>
          <p:cNvPr id="15369" name="Imagen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7125" y="6600620"/>
            <a:ext cx="264925" cy="31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Imagen 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2263" y="7056493"/>
            <a:ext cx="337950" cy="314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Imagen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1257" y="7590405"/>
            <a:ext cx="348956" cy="340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Imagen 16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359575" y="4262438"/>
            <a:ext cx="2163249" cy="4241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Flecha derecha 17"/>
          <p:cNvSpPr/>
          <p:nvPr/>
        </p:nvSpPr>
        <p:spPr>
          <a:xfrm>
            <a:off x="11112500" y="4262438"/>
            <a:ext cx="1117600" cy="53657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a-E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80</Words>
  <Application>Microsoft Office PowerPoint</Application>
  <PresentationFormat>Personalizado</PresentationFormat>
  <Paragraphs>20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DejaVu Sans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Maria Navarro Asin</dc:creator>
  <dc:description/>
  <cp:lastModifiedBy>Maria Navarro Asin</cp:lastModifiedBy>
  <cp:revision>48</cp:revision>
  <cp:lastPrinted>2020-06-30T08:46:51Z</cp:lastPrinted>
  <dcterms:created xsi:type="dcterms:W3CDTF">2020-03-03T15:03:03Z</dcterms:created>
  <dcterms:modified xsi:type="dcterms:W3CDTF">2020-09-29T13:08:48Z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