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</p:sldIdLst>
  <p:sldSz cx="14939963" cy="4319588"/>
  <p:notesSz cx="14355763" cy="9926638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DC14B6"/>
    <a:srgbClr val="EC81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8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7496" y="706933"/>
            <a:ext cx="11204972" cy="1503857"/>
          </a:xfrm>
        </p:spPr>
        <p:txBody>
          <a:bodyPr anchor="b"/>
          <a:lstStyle>
            <a:lvl1pPr algn="ctr">
              <a:defRPr sz="377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7496" y="2268784"/>
            <a:ext cx="11204972" cy="1042900"/>
          </a:xfrm>
        </p:spPr>
        <p:txBody>
          <a:bodyPr/>
          <a:lstStyle>
            <a:lvl1pPr marL="0" indent="0" algn="ctr">
              <a:buNone/>
              <a:defRPr sz="1512"/>
            </a:lvl1pPr>
            <a:lvl2pPr marL="287990" indent="0" algn="ctr">
              <a:buNone/>
              <a:defRPr sz="1260"/>
            </a:lvl2pPr>
            <a:lvl3pPr marL="575981" indent="0" algn="ctr">
              <a:buNone/>
              <a:defRPr sz="1134"/>
            </a:lvl3pPr>
            <a:lvl4pPr marL="863971" indent="0" algn="ctr">
              <a:buNone/>
              <a:defRPr sz="1008"/>
            </a:lvl4pPr>
            <a:lvl5pPr marL="1151961" indent="0" algn="ctr">
              <a:buNone/>
              <a:defRPr sz="1008"/>
            </a:lvl5pPr>
            <a:lvl6pPr marL="1439951" indent="0" algn="ctr">
              <a:buNone/>
              <a:defRPr sz="1008"/>
            </a:lvl6pPr>
            <a:lvl7pPr marL="1727942" indent="0" algn="ctr">
              <a:buNone/>
              <a:defRPr sz="1008"/>
            </a:lvl7pPr>
            <a:lvl8pPr marL="2015932" indent="0" algn="ctr">
              <a:buNone/>
              <a:defRPr sz="1008"/>
            </a:lvl8pPr>
            <a:lvl9pPr marL="2303922" indent="0" algn="ctr">
              <a:buNone/>
              <a:defRPr sz="1008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49607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32417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1411" y="229978"/>
            <a:ext cx="3221430" cy="366065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7122" y="229978"/>
            <a:ext cx="9477539" cy="36606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1917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6119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341" y="1076898"/>
            <a:ext cx="12885718" cy="1796828"/>
          </a:xfrm>
        </p:spPr>
        <p:txBody>
          <a:bodyPr anchor="b"/>
          <a:lstStyle>
            <a:lvl1pPr>
              <a:defRPr sz="377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9341" y="2890725"/>
            <a:ext cx="12885718" cy="944910"/>
          </a:xfrm>
        </p:spPr>
        <p:txBody>
          <a:bodyPr/>
          <a:lstStyle>
            <a:lvl1pPr marL="0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1pPr>
            <a:lvl2pPr marL="28799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2pPr>
            <a:lvl3pPr marL="57598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3pPr>
            <a:lvl4pPr marL="863971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4pPr>
            <a:lvl5pPr marL="1151961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5pPr>
            <a:lvl6pPr marL="1439951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6pPr>
            <a:lvl7pPr marL="1727942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7pPr>
            <a:lvl8pPr marL="2015932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8pPr>
            <a:lvl9pPr marL="2303922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9703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7123" y="1149890"/>
            <a:ext cx="6349484" cy="274073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3356" y="1149890"/>
            <a:ext cx="6349484" cy="274073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67985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068" y="229978"/>
            <a:ext cx="12885718" cy="8349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9069" y="1058899"/>
            <a:ext cx="6320304" cy="518950"/>
          </a:xfrm>
        </p:spPr>
        <p:txBody>
          <a:bodyPr anchor="b"/>
          <a:lstStyle>
            <a:lvl1pPr marL="0" indent="0">
              <a:buNone/>
              <a:defRPr sz="1512" b="1"/>
            </a:lvl1pPr>
            <a:lvl2pPr marL="287990" indent="0">
              <a:buNone/>
              <a:defRPr sz="1260" b="1"/>
            </a:lvl2pPr>
            <a:lvl3pPr marL="575981" indent="0">
              <a:buNone/>
              <a:defRPr sz="1134" b="1"/>
            </a:lvl3pPr>
            <a:lvl4pPr marL="863971" indent="0">
              <a:buNone/>
              <a:defRPr sz="1008" b="1"/>
            </a:lvl4pPr>
            <a:lvl5pPr marL="1151961" indent="0">
              <a:buNone/>
              <a:defRPr sz="1008" b="1"/>
            </a:lvl5pPr>
            <a:lvl6pPr marL="1439951" indent="0">
              <a:buNone/>
              <a:defRPr sz="1008" b="1"/>
            </a:lvl6pPr>
            <a:lvl7pPr marL="1727942" indent="0">
              <a:buNone/>
              <a:defRPr sz="1008" b="1"/>
            </a:lvl7pPr>
            <a:lvl8pPr marL="2015932" indent="0">
              <a:buNone/>
              <a:defRPr sz="1008" b="1"/>
            </a:lvl8pPr>
            <a:lvl9pPr marL="2303922" indent="0">
              <a:buNone/>
              <a:defRPr sz="1008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9069" y="1577849"/>
            <a:ext cx="6320304" cy="23207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63356" y="1058899"/>
            <a:ext cx="6351430" cy="518950"/>
          </a:xfrm>
        </p:spPr>
        <p:txBody>
          <a:bodyPr anchor="b"/>
          <a:lstStyle>
            <a:lvl1pPr marL="0" indent="0">
              <a:buNone/>
              <a:defRPr sz="1512" b="1"/>
            </a:lvl1pPr>
            <a:lvl2pPr marL="287990" indent="0">
              <a:buNone/>
              <a:defRPr sz="1260" b="1"/>
            </a:lvl2pPr>
            <a:lvl3pPr marL="575981" indent="0">
              <a:buNone/>
              <a:defRPr sz="1134" b="1"/>
            </a:lvl3pPr>
            <a:lvl4pPr marL="863971" indent="0">
              <a:buNone/>
              <a:defRPr sz="1008" b="1"/>
            </a:lvl4pPr>
            <a:lvl5pPr marL="1151961" indent="0">
              <a:buNone/>
              <a:defRPr sz="1008" b="1"/>
            </a:lvl5pPr>
            <a:lvl6pPr marL="1439951" indent="0">
              <a:buNone/>
              <a:defRPr sz="1008" b="1"/>
            </a:lvl6pPr>
            <a:lvl7pPr marL="1727942" indent="0">
              <a:buNone/>
              <a:defRPr sz="1008" b="1"/>
            </a:lvl7pPr>
            <a:lvl8pPr marL="2015932" indent="0">
              <a:buNone/>
              <a:defRPr sz="1008" b="1"/>
            </a:lvl8pPr>
            <a:lvl9pPr marL="2303922" indent="0">
              <a:buNone/>
              <a:defRPr sz="1008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63356" y="1577849"/>
            <a:ext cx="6351430" cy="23207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3454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7957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2353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069" y="287972"/>
            <a:ext cx="4818527" cy="1007904"/>
          </a:xfrm>
        </p:spPr>
        <p:txBody>
          <a:bodyPr anchor="b"/>
          <a:lstStyle>
            <a:lvl1pPr>
              <a:defRPr sz="2016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1430" y="621941"/>
            <a:ext cx="7563356" cy="3069707"/>
          </a:xfrm>
        </p:spPr>
        <p:txBody>
          <a:bodyPr/>
          <a:lstStyle>
            <a:lvl1pPr>
              <a:defRPr sz="2016"/>
            </a:lvl1pPr>
            <a:lvl2pPr>
              <a:defRPr sz="1764"/>
            </a:lvl2pPr>
            <a:lvl3pPr>
              <a:defRPr sz="1512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9069" y="1295877"/>
            <a:ext cx="4818527" cy="2400771"/>
          </a:xfrm>
        </p:spPr>
        <p:txBody>
          <a:bodyPr/>
          <a:lstStyle>
            <a:lvl1pPr marL="0" indent="0">
              <a:buNone/>
              <a:defRPr sz="1008"/>
            </a:lvl1pPr>
            <a:lvl2pPr marL="287990" indent="0">
              <a:buNone/>
              <a:defRPr sz="882"/>
            </a:lvl2pPr>
            <a:lvl3pPr marL="575981" indent="0">
              <a:buNone/>
              <a:defRPr sz="756"/>
            </a:lvl3pPr>
            <a:lvl4pPr marL="863971" indent="0">
              <a:buNone/>
              <a:defRPr sz="630"/>
            </a:lvl4pPr>
            <a:lvl5pPr marL="1151961" indent="0">
              <a:buNone/>
              <a:defRPr sz="630"/>
            </a:lvl5pPr>
            <a:lvl6pPr marL="1439951" indent="0">
              <a:buNone/>
              <a:defRPr sz="630"/>
            </a:lvl6pPr>
            <a:lvl7pPr marL="1727942" indent="0">
              <a:buNone/>
              <a:defRPr sz="630"/>
            </a:lvl7pPr>
            <a:lvl8pPr marL="2015932" indent="0">
              <a:buNone/>
              <a:defRPr sz="630"/>
            </a:lvl8pPr>
            <a:lvl9pPr marL="2303922" indent="0">
              <a:buNone/>
              <a:defRPr sz="63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75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069" y="287972"/>
            <a:ext cx="4818527" cy="1007904"/>
          </a:xfrm>
        </p:spPr>
        <p:txBody>
          <a:bodyPr anchor="b"/>
          <a:lstStyle>
            <a:lvl1pPr>
              <a:defRPr sz="2016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351430" y="621941"/>
            <a:ext cx="7563356" cy="3069707"/>
          </a:xfrm>
        </p:spPr>
        <p:txBody>
          <a:bodyPr anchor="t"/>
          <a:lstStyle>
            <a:lvl1pPr marL="0" indent="0">
              <a:buNone/>
              <a:defRPr sz="2016"/>
            </a:lvl1pPr>
            <a:lvl2pPr marL="287990" indent="0">
              <a:buNone/>
              <a:defRPr sz="1764"/>
            </a:lvl2pPr>
            <a:lvl3pPr marL="575981" indent="0">
              <a:buNone/>
              <a:defRPr sz="1512"/>
            </a:lvl3pPr>
            <a:lvl4pPr marL="863971" indent="0">
              <a:buNone/>
              <a:defRPr sz="1260"/>
            </a:lvl4pPr>
            <a:lvl5pPr marL="1151961" indent="0">
              <a:buNone/>
              <a:defRPr sz="1260"/>
            </a:lvl5pPr>
            <a:lvl6pPr marL="1439951" indent="0">
              <a:buNone/>
              <a:defRPr sz="1260"/>
            </a:lvl6pPr>
            <a:lvl7pPr marL="1727942" indent="0">
              <a:buNone/>
              <a:defRPr sz="1260"/>
            </a:lvl7pPr>
            <a:lvl8pPr marL="2015932" indent="0">
              <a:buNone/>
              <a:defRPr sz="1260"/>
            </a:lvl8pPr>
            <a:lvl9pPr marL="2303922" indent="0">
              <a:buNone/>
              <a:defRPr sz="126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9069" y="1295877"/>
            <a:ext cx="4818527" cy="2400771"/>
          </a:xfrm>
        </p:spPr>
        <p:txBody>
          <a:bodyPr/>
          <a:lstStyle>
            <a:lvl1pPr marL="0" indent="0">
              <a:buNone/>
              <a:defRPr sz="1008"/>
            </a:lvl1pPr>
            <a:lvl2pPr marL="287990" indent="0">
              <a:buNone/>
              <a:defRPr sz="882"/>
            </a:lvl2pPr>
            <a:lvl3pPr marL="575981" indent="0">
              <a:buNone/>
              <a:defRPr sz="756"/>
            </a:lvl3pPr>
            <a:lvl4pPr marL="863971" indent="0">
              <a:buNone/>
              <a:defRPr sz="630"/>
            </a:lvl4pPr>
            <a:lvl5pPr marL="1151961" indent="0">
              <a:buNone/>
              <a:defRPr sz="630"/>
            </a:lvl5pPr>
            <a:lvl6pPr marL="1439951" indent="0">
              <a:buNone/>
              <a:defRPr sz="630"/>
            </a:lvl6pPr>
            <a:lvl7pPr marL="1727942" indent="0">
              <a:buNone/>
              <a:defRPr sz="630"/>
            </a:lvl7pPr>
            <a:lvl8pPr marL="2015932" indent="0">
              <a:buNone/>
              <a:defRPr sz="630"/>
            </a:lvl8pPr>
            <a:lvl9pPr marL="2303922" indent="0">
              <a:buNone/>
              <a:defRPr sz="63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9874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7123" y="229978"/>
            <a:ext cx="12885718" cy="834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23" y="1149890"/>
            <a:ext cx="12885718" cy="274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7122" y="4003618"/>
            <a:ext cx="3361492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FFB9-6CD6-4674-974C-6B0DC1A7B23C}" type="datetimeFigureOut">
              <a:rPr lang="ca-ES" smtClean="0"/>
              <a:t>18/12/2019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48863" y="4003618"/>
            <a:ext cx="5042238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1349" y="4003618"/>
            <a:ext cx="3361492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0CD6B-2FF0-4B74-A89A-A9818A040FF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5869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lickr.com/photos/bsa_badalona/" TargetMode="External"/><Relationship Id="rId13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12" Type="http://schemas.openxmlformats.org/officeDocument/2006/relationships/hyperlink" Target="https://www.linkedin.com/company/badalona-serveis-assistencial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user/BSABadalona/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s://sites.google.com/view/bsaformaciocis" TargetMode="External"/><Relationship Id="rId15" Type="http://schemas.openxmlformats.org/officeDocument/2006/relationships/image" Target="../media/image7.png"/><Relationship Id="rId10" Type="http://schemas.openxmlformats.org/officeDocument/2006/relationships/hyperlink" Target="https://www.slideshare.net/BSABadalona" TargetMode="External"/><Relationship Id="rId4" Type="http://schemas.openxmlformats.org/officeDocument/2006/relationships/hyperlink" Target="http://www.bsa.cat/" TargetMode="External"/><Relationship Id="rId9" Type="http://schemas.openxmlformats.org/officeDocument/2006/relationships/image" Target="../media/image4.png"/><Relationship Id="rId14" Type="http://schemas.openxmlformats.org/officeDocument/2006/relationships/hyperlink" Target="https://twitter.com/BSABadalona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://cerespr/bsa/guiatlf/guia.asp" TargetMode="External"/><Relationship Id="rId7" Type="http://schemas.openxmlformats.org/officeDocument/2006/relationships/hyperlink" Target="http://pcn.bsa.es/ca/gestor_documental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pcn.bsa.es/ca/" TargetMode="External"/><Relationship Id="rId5" Type="http://schemas.openxmlformats.org/officeDocument/2006/relationships/hyperlink" Target="http://ceres/peticionmant/solicitud.asp" TargetMode="External"/><Relationship Id="rId10" Type="http://schemas.openxmlformats.org/officeDocument/2006/relationships/image" Target="../media/image10.jpg"/><Relationship Id="rId4" Type="http://schemas.openxmlformats.org/officeDocument/2006/relationships/hyperlink" Target="http://cerespr/informatica/incidencias/alta_incidencia_usuario.asp?usuario=pmgarcia" TargetMode="External"/><Relationship Id="rId9" Type="http://schemas.openxmlformats.org/officeDocument/2006/relationships/hyperlink" Target="http://sera.bsa.es/rrhh/nominas/login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37603"/>
            <a:ext cx="1965642" cy="548767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0" y="441775"/>
            <a:ext cx="1998354" cy="1845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a-ES" sz="2441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a-ES" sz="1628" b="1" dirty="0">
                <a:solidFill>
                  <a:srgbClr val="FF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 D’EMERGÈNCIES</a:t>
            </a:r>
          </a:p>
          <a:p>
            <a:pPr algn="ctr"/>
            <a:endParaRPr lang="ca-ES" sz="1424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a-ES" sz="1424" b="1" dirty="0" smtClean="0">
                <a:solidFill>
                  <a:srgbClr val="FF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ALS </a:t>
            </a:r>
          </a:p>
          <a:p>
            <a:pPr algn="ctr"/>
            <a:endParaRPr lang="ca-ES" sz="1424" b="1" dirty="0">
              <a:solidFill>
                <a:srgbClr val="FF99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a-ES" sz="1424" b="1" dirty="0" smtClean="0">
                <a:solidFill>
                  <a:srgbClr val="FF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NOUVINGUTS</a:t>
            </a:r>
            <a:endParaRPr lang="ca-ES" sz="1424" b="1" dirty="0">
              <a:solidFill>
                <a:srgbClr val="FF99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053609" y="137951"/>
            <a:ext cx="2197121" cy="41061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r>
              <a:rPr lang="ca-ES" sz="1831" dirty="0"/>
              <a:t>		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313132" y="107094"/>
            <a:ext cx="2453451" cy="4157280"/>
          </a:xfrm>
          <a:prstGeom prst="rect">
            <a:avLst/>
          </a:prstGeom>
          <a:solidFill>
            <a:srgbClr val="FF9933"/>
          </a:solidFill>
        </p:spPr>
        <p:txBody>
          <a:bodyPr wrap="square" rtlCol="0">
            <a:spAutoFit/>
          </a:bodyPr>
          <a:lstStyle/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r>
              <a:rPr lang="ca-ES" sz="1831" dirty="0"/>
              <a:t>		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813047" y="119018"/>
            <a:ext cx="2453451" cy="41572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r>
              <a:rPr lang="ca-ES" sz="1831" dirty="0"/>
              <a:t>		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9325934" y="117295"/>
            <a:ext cx="2746401" cy="4157280"/>
          </a:xfrm>
          <a:prstGeom prst="rect">
            <a:avLst/>
          </a:prstGeom>
          <a:solidFill>
            <a:srgbClr val="FF9933"/>
          </a:solidFill>
        </p:spPr>
        <p:txBody>
          <a:bodyPr wrap="square" rtlCol="0">
            <a:spAutoFit/>
          </a:bodyPr>
          <a:lstStyle/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endParaRPr lang="ca-ES" sz="1831" dirty="0"/>
          </a:p>
          <a:p>
            <a:r>
              <a:rPr lang="ca-ES" sz="1831" dirty="0"/>
              <a:t>		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607" y="657271"/>
            <a:ext cx="1622433" cy="1622433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2115403" y="204716"/>
            <a:ext cx="2115403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BENVINGUT/DA A BSA</a:t>
            </a:r>
          </a:p>
          <a:p>
            <a:pPr algn="ctr"/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Som una Organització municipal que presta serveis de Salut i Socials Integrals (OSSI) al Barcelonès Nord i Maresme.</a:t>
            </a:r>
          </a:p>
          <a:p>
            <a:pPr algn="just"/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Gestionem 16 centres:</a:t>
            </a:r>
          </a:p>
          <a:p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1. Hospital Municipal de Badalona (HMB)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2. Centre Sociosanitari El Carme (CSSC)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3. CAP 1 Martí i Julià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4. CAP 3 Progrés - Raval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5. CAP 8-10 Nova Lloreda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6. CAP 9 </a:t>
            </a:r>
            <a:r>
              <a:rPr lang="ca-ES" sz="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Apenins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a-ES" sz="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Montigalà</a:t>
            </a: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7. CAP 12 Morera - Pomar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8. CAP 15 Montgat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9. Consultori de Tiana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10. CSMA 1  (Salut Mental Adults)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11. CSMA 2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12. CSMIJ 1  Joan Obiols (Infant i Juvenil)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13. CSMIJ 2 Creu Verda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14. Centre Delta (Addiccions)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15. Centre de dia </a:t>
            </a:r>
            <a:r>
              <a:rPr lang="ca-ES" sz="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Bètula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16. Atenció a la Salut Sexual i Reproductiva (ASSIR)</a:t>
            </a:r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380932" y="275229"/>
            <a:ext cx="208810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RECURSOS AL TEU ABAST</a:t>
            </a:r>
          </a:p>
          <a:p>
            <a:pPr algn="just"/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Web corporativa  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www.bsa.cat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amb accés restringit per a professionals</a:t>
            </a:r>
          </a:p>
          <a:p>
            <a:pPr marL="171450" indent="-171450" algn="just">
              <a:buFontTx/>
              <a:buChar char="-"/>
            </a:pPr>
            <a:r>
              <a:rPr lang="ca-ES" sz="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BS@net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, intranet amb accés als portals del treballador i del coneixement</a:t>
            </a:r>
          </a:p>
          <a:p>
            <a:pPr marL="171450" indent="-171450" algn="just">
              <a:buFontTx/>
              <a:buChar char="-"/>
            </a:pP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Accés intern/extern des de la web al correu electrònic </a:t>
            </a:r>
          </a:p>
          <a:p>
            <a:pPr marL="171450" indent="-171450" algn="just">
              <a:buFontTx/>
              <a:buChar char="-"/>
            </a:pP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Targeta </a:t>
            </a:r>
            <a:r>
              <a:rPr lang="ca-ES" sz="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identificativa</a:t>
            </a: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Uniformitat </a:t>
            </a:r>
          </a:p>
          <a:p>
            <a:pPr marL="171450" indent="-171450" algn="just">
              <a:buFontTx/>
              <a:buChar char="-"/>
            </a:pP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Portal de transparència</a:t>
            </a:r>
          </a:p>
          <a:p>
            <a:pPr marL="171450" indent="-171450" algn="just">
              <a:buFontTx/>
              <a:buChar char="-"/>
            </a:pPr>
            <a:r>
              <a:rPr lang="ca-ES" sz="9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Xarxes socials</a:t>
            </a:r>
            <a:endParaRPr lang="ca-ES" sz="900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I si ets assistencial:</a:t>
            </a:r>
          </a:p>
          <a:p>
            <a:pPr algn="just"/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Estacions clíniques </a:t>
            </a:r>
          </a:p>
          <a:p>
            <a:pPr algn="just"/>
            <a:r>
              <a:rPr lang="ca-ES" sz="900" u="sng" dirty="0">
                <a:hlinkClick r:id="rId5"/>
              </a:rPr>
              <a:t>https://sites.google.com/view/bsaformaciocis</a:t>
            </a: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Curs Clínic Compartit</a:t>
            </a:r>
          </a:p>
          <a:p>
            <a:pPr marL="171450" indent="-171450" algn="just">
              <a:buFontTx/>
              <a:buChar char="-"/>
            </a:pPr>
            <a:r>
              <a:rPr lang="ca-ES" sz="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Gesdohc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(HMB)</a:t>
            </a:r>
          </a:p>
          <a:p>
            <a:pPr marL="171450" indent="-171450" algn="just">
              <a:buFontTx/>
              <a:buChar char="-"/>
            </a:pP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Tesis (CSSC)</a:t>
            </a:r>
          </a:p>
          <a:p>
            <a:pPr marL="171450" indent="-171450" algn="just">
              <a:buFontTx/>
              <a:buChar char="-"/>
            </a:pP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ECAP (ABS)</a:t>
            </a:r>
          </a:p>
          <a:p>
            <a:pPr marL="171450" indent="-171450" algn="just">
              <a:buFontTx/>
              <a:buChar char="-"/>
            </a:pP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OMI (SM)</a:t>
            </a:r>
          </a:p>
          <a:p>
            <a:pPr marL="171450" indent="-171450" algn="just">
              <a:buFontTx/>
              <a:buChar char="-"/>
            </a:pPr>
            <a:r>
              <a:rPr lang="ca-ES" sz="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Silicon</a:t>
            </a: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440901" y="436728"/>
            <a:ext cx="369332" cy="346653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ca-E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QUI SOM ?               RECURSOS TÈCNICS</a:t>
            </a:r>
            <a:endParaRPr lang="ca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11724859" y="520890"/>
            <a:ext cx="369332" cy="346653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ca-E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TELÈFONS D’INTERÈS</a:t>
            </a:r>
            <a:endParaRPr lang="ca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7033147" y="318447"/>
            <a:ext cx="2115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2555941" y="2784143"/>
            <a:ext cx="17332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Seu central </a:t>
            </a:r>
          </a:p>
          <a:p>
            <a:pPr algn="ctr"/>
            <a:endParaRPr lang="ca-E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Pl. Pau Casals, 1</a:t>
            </a:r>
          </a:p>
          <a:p>
            <a:pPr algn="ctr"/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08911 Badalona</a:t>
            </a:r>
            <a:endParaRPr lang="ca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7046796" y="154673"/>
            <a:ext cx="2115403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ESTRUCTURA</a:t>
            </a:r>
          </a:p>
          <a:p>
            <a:pPr algn="ctr"/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RRHH 	93 464 84 62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Informàtica	93 464 84 24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Hoteleria 	93 464 84 69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Qualitat i SP	93 502 90 76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Docència	93 740 76 10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Comunicació	93 464 83 84</a:t>
            </a:r>
          </a:p>
          <a:p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Mútua Intercomarcal 900 110 112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(Urgències accidents de treball)</a:t>
            </a:r>
          </a:p>
          <a:p>
            <a:pPr algn="ctr"/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1. HOSPITAL MUNICIPAL</a:t>
            </a:r>
          </a:p>
          <a:p>
            <a:pPr algn="ctr"/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Centraleta 	 93 464 83 00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Urgències	 93 464 84 29</a:t>
            </a:r>
          </a:p>
          <a:p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9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Serveis de guàrdia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Cirurgia	91530 - 91803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Anestèsia	91531 - 8426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Medicina	91532 - 91513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COT	91534 – 91578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Farmàcia	2347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Supervisió nit	91545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UAC	94410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Laboratori	92178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RX	98433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Neteja	91533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Seguretat	90067</a:t>
            </a:r>
          </a:p>
          <a:p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9710383" y="266130"/>
            <a:ext cx="21154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2. SOCIOSANITARI</a:t>
            </a:r>
          </a:p>
          <a:p>
            <a:pPr algn="ctr"/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Centraleta	93 507 47 10</a:t>
            </a:r>
          </a:p>
          <a:p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9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Serveis de guàrdia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Metges/ses	90013</a:t>
            </a:r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Supervisió 	91545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UAC	94410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Neteja	90085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Seguretat	90036</a:t>
            </a:r>
          </a:p>
          <a:p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CENTRALETES – RECEPCIONS</a:t>
            </a:r>
          </a:p>
          <a:p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3. CAP 1	93 740 72 27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4. CAP 3	93 740 70 60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5. CAP 8-10	93 740 70 44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6. CAP 9	93 740 69 25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7. CAP 12	93 740 71 01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8. CAP 15	93 740 71 60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9. TIANA	93 740 71 60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10. CSMA 1	93 389 10 00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11. CSMA 2 	93 460 01 90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12. CSMIJ 1	93 389 30 12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13, CSMIJ 2	93 460 75 20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14, DELTA	93 384 66 56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15, BÉTULA	93 460 57 17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16, ASSIR	93 388 23 74</a:t>
            </a:r>
          </a:p>
          <a:p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n 8">
            <a:hlinkClick r:id="rId6"/>
          </p:cNvPr>
          <p:cNvPicPr>
            <a:picLocks noChangeAspect="1"/>
          </p:cNvPicPr>
          <p:nvPr/>
        </p:nvPicPr>
        <p:blipFill rotWithShape="1">
          <a:blip r:embed="rId7"/>
          <a:srcRect l="24119" t="26563" r="9898" b="24998"/>
          <a:stretch/>
        </p:blipFill>
        <p:spPr>
          <a:xfrm>
            <a:off x="4476467" y="2333767"/>
            <a:ext cx="343396" cy="177421"/>
          </a:xfrm>
          <a:prstGeom prst="rect">
            <a:avLst/>
          </a:prstGeom>
        </p:spPr>
      </p:pic>
      <p:pic>
        <p:nvPicPr>
          <p:cNvPr id="14" name="Imagen 13">
            <a:hlinkClick r:id="rId8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14154" y="2320119"/>
            <a:ext cx="394826" cy="194229"/>
          </a:xfrm>
          <a:prstGeom prst="rect">
            <a:avLst/>
          </a:prstGeom>
        </p:spPr>
      </p:pic>
      <p:pic>
        <p:nvPicPr>
          <p:cNvPr id="19" name="Imagen 18">
            <a:hlinkClick r:id="rId10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98509" y="2306471"/>
            <a:ext cx="246121" cy="246121"/>
          </a:xfrm>
          <a:prstGeom prst="rect">
            <a:avLst/>
          </a:prstGeom>
        </p:spPr>
      </p:pic>
      <p:pic>
        <p:nvPicPr>
          <p:cNvPr id="20" name="Imagen 19">
            <a:hlinkClick r:id="rId12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27335" y="2306472"/>
            <a:ext cx="274689" cy="261972"/>
          </a:xfrm>
          <a:prstGeom prst="rect">
            <a:avLst/>
          </a:prstGeom>
        </p:spPr>
      </p:pic>
      <p:pic>
        <p:nvPicPr>
          <p:cNvPr id="21" name="Imagen 20">
            <a:hlinkClick r:id="rId14"/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092341" y="2300347"/>
            <a:ext cx="281164" cy="262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6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70" y="68237"/>
            <a:ext cx="5577944" cy="1460312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0621056" y="108990"/>
            <a:ext cx="2180544" cy="412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ca-E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a-E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NOTES</a:t>
            </a:r>
          </a:p>
          <a:p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  <a:p>
            <a:r>
              <a:rPr lang="ca-ES" sz="1831" dirty="0" smtClean="0"/>
              <a:t>..................................</a:t>
            </a:r>
            <a:endParaRPr lang="ca-ES" sz="1831" dirty="0"/>
          </a:p>
        </p:txBody>
      </p:sp>
      <p:sp>
        <p:nvSpPr>
          <p:cNvPr id="3" name="CuadroTexto 2"/>
          <p:cNvSpPr txBox="1"/>
          <p:nvPr/>
        </p:nvSpPr>
        <p:spPr>
          <a:xfrm>
            <a:off x="13836770" y="0"/>
            <a:ext cx="677108" cy="386463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ca-ES" sz="3200" b="1" dirty="0" smtClean="0">
                <a:solidFill>
                  <a:srgbClr val="FF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BENVINGUT/DA</a:t>
            </a:r>
            <a:endParaRPr lang="ca-ES" sz="3200" b="1" dirty="0">
              <a:solidFill>
                <a:srgbClr val="FF99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1243234" y="1602453"/>
            <a:ext cx="2634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 l’opció </a:t>
            </a:r>
            <a:r>
              <a:rPr lang="ca-ES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Telèfons</a:t>
            </a:r>
            <a:r>
              <a:rPr lang="ca-E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s’obrirà la guia telefònica corporativa on es poden localitzar els números de contacte per centres, ubicació o professionals</a:t>
            </a:r>
            <a:endParaRPr lang="ca-E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ector recto de flecha 13"/>
          <p:cNvCxnSpPr/>
          <p:nvPr/>
        </p:nvCxnSpPr>
        <p:spPr>
          <a:xfrm flipV="1">
            <a:off x="1569493" y="367599"/>
            <a:ext cx="44247" cy="40792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1170320" y="2412518"/>
            <a:ext cx="2694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 l’opció </a:t>
            </a:r>
            <a:r>
              <a:rPr lang="ca-E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Peticions</a:t>
            </a:r>
            <a:r>
              <a:rPr lang="ca-E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s’obrirà un desplegable que entre d’altres es pot trametre a </a:t>
            </a:r>
            <a:r>
              <a:rPr lang="ca-ES" sz="900" b="1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Informàtica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ca-ES" sz="900" b="1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Manteniment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una </a:t>
            </a:r>
            <a:r>
              <a:rPr lang="ca-E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Incidència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per qualsevol problema o consulta  tècnic/a</a:t>
            </a:r>
            <a:endParaRPr lang="ca-E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Conector recto de flecha 21"/>
          <p:cNvCxnSpPr/>
          <p:nvPr/>
        </p:nvCxnSpPr>
        <p:spPr>
          <a:xfrm flipH="1" flipV="1">
            <a:off x="2536089" y="377349"/>
            <a:ext cx="259308" cy="354842"/>
          </a:xfrm>
          <a:prstGeom prst="straightConnector1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/>
          <p:cNvSpPr txBox="1"/>
          <p:nvPr/>
        </p:nvSpPr>
        <p:spPr>
          <a:xfrm>
            <a:off x="1164568" y="3151701"/>
            <a:ext cx="2596549" cy="965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 l’àrea de </a:t>
            </a:r>
            <a:r>
              <a:rPr lang="ca-E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SUPORT 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localitzareu diferents departaments. 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 l’apartat de </a:t>
            </a:r>
            <a:r>
              <a:rPr lang="ca-E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Recursos Humans&gt;sol·licituds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, trobareu entre d’altres la sol·licitud  d’assistència a una activitat formativa.</a:t>
            </a: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a-E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Comunicació 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localitzareu plantilles i altres recursos corporatius.</a:t>
            </a:r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Conector recto de flecha 26"/>
          <p:cNvCxnSpPr/>
          <p:nvPr/>
        </p:nvCxnSpPr>
        <p:spPr>
          <a:xfrm>
            <a:off x="692393" y="2533291"/>
            <a:ext cx="429045" cy="2875"/>
          </a:xfrm>
          <a:prstGeom prst="straightConnector1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uadroTexto 27"/>
          <p:cNvSpPr txBox="1"/>
          <p:nvPr/>
        </p:nvSpPr>
        <p:spPr>
          <a:xfrm>
            <a:off x="6978590" y="938922"/>
            <a:ext cx="317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ca-ES" sz="9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Portal del Coneixement 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es posa a l’abast dels professionals tota una sèrie d’informació (sessions clíniques, blocs i fòrums), documents i recursos.</a:t>
            </a:r>
          </a:p>
          <a:p>
            <a:endParaRPr lang="ca-E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ca-ES" sz="9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gestor documental 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hi trobareu procediments i circuits existents a l’organització.</a:t>
            </a:r>
            <a:endParaRPr lang="ca-E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Imagen 2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10060" y="1832709"/>
            <a:ext cx="2917532" cy="2152715"/>
          </a:xfrm>
          <a:prstGeom prst="rect">
            <a:avLst/>
          </a:prstGeom>
        </p:spPr>
      </p:pic>
      <p:cxnSp>
        <p:nvCxnSpPr>
          <p:cNvPr id="31" name="Conector recto de flecha 30"/>
          <p:cNvCxnSpPr/>
          <p:nvPr/>
        </p:nvCxnSpPr>
        <p:spPr>
          <a:xfrm>
            <a:off x="689518" y="1754036"/>
            <a:ext cx="429045" cy="287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/>
          <p:nvPr/>
        </p:nvCxnSpPr>
        <p:spPr>
          <a:xfrm flipH="1">
            <a:off x="953750" y="1105392"/>
            <a:ext cx="465825" cy="2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/>
          <p:nvPr/>
        </p:nvCxnSpPr>
        <p:spPr>
          <a:xfrm>
            <a:off x="672264" y="3272645"/>
            <a:ext cx="429045" cy="2160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/>
          <p:cNvCxnSpPr/>
          <p:nvPr/>
        </p:nvCxnSpPr>
        <p:spPr>
          <a:xfrm>
            <a:off x="4261449" y="1086928"/>
            <a:ext cx="483079" cy="2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/>
          <p:cNvCxnSpPr/>
          <p:nvPr/>
        </p:nvCxnSpPr>
        <p:spPr>
          <a:xfrm>
            <a:off x="6467846" y="284670"/>
            <a:ext cx="429045" cy="2875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Texto 48"/>
          <p:cNvSpPr txBox="1"/>
          <p:nvPr/>
        </p:nvSpPr>
        <p:spPr>
          <a:xfrm>
            <a:off x="6975742" y="175405"/>
            <a:ext cx="296461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ca-E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Portal del Treballador 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s’accedeix amb el mateix usuari i contrasenya que feu servir per entrar al sistema. Trobareu les vostres nòmines, certificats d’IRPF i el </a:t>
            </a:r>
            <a:r>
              <a:rPr lang="ca-ES" sz="900" b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Bold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, eina per gestionar el vostre calendari laboral amb </a:t>
            </a:r>
            <a:r>
              <a:rPr lang="ca-ES" sz="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tutorials</a:t>
            </a:r>
            <a:r>
              <a:rPr lang="ca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50" name="Conector recto de flecha 49"/>
          <p:cNvCxnSpPr/>
          <p:nvPr/>
        </p:nvCxnSpPr>
        <p:spPr>
          <a:xfrm>
            <a:off x="6523138" y="1069732"/>
            <a:ext cx="429045" cy="2875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/>
          <p:nvPr/>
        </p:nvCxnSpPr>
        <p:spPr>
          <a:xfrm>
            <a:off x="4258573" y="1273834"/>
            <a:ext cx="483079" cy="2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Imagen 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169" y="1578901"/>
            <a:ext cx="1913180" cy="2550906"/>
          </a:xfrm>
          <a:prstGeom prst="rect">
            <a:avLst/>
          </a:prstGeom>
        </p:spPr>
      </p:pic>
      <p:sp>
        <p:nvSpPr>
          <p:cNvPr id="2" name="Elipse 1"/>
          <p:cNvSpPr/>
          <p:nvPr/>
        </p:nvSpPr>
        <p:spPr>
          <a:xfrm>
            <a:off x="9219834" y="2992466"/>
            <a:ext cx="572434" cy="282997"/>
          </a:xfrm>
          <a:prstGeom prst="ellipse">
            <a:avLst/>
          </a:prstGeom>
          <a:noFill/>
          <a:ln w="57150" cmpd="sng">
            <a:solidFill>
              <a:srgbClr val="DC14B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4" name="Elipse 23"/>
          <p:cNvSpPr/>
          <p:nvPr/>
        </p:nvSpPr>
        <p:spPr>
          <a:xfrm>
            <a:off x="6473159" y="1546985"/>
            <a:ext cx="479775" cy="237891"/>
          </a:xfrm>
          <a:prstGeom prst="ellipse">
            <a:avLst/>
          </a:prstGeom>
          <a:noFill/>
          <a:ln w="57150" cmpd="sng">
            <a:solidFill>
              <a:srgbClr val="DC14B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7468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</TotalTime>
  <Words>418</Words>
  <Application>Microsoft Office PowerPoint</Application>
  <PresentationFormat>Personalizado</PresentationFormat>
  <Paragraphs>196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Pilar Molina Garcia</dc:creator>
  <cp:lastModifiedBy>Pilar Molina Garcia</cp:lastModifiedBy>
  <cp:revision>61</cp:revision>
  <cp:lastPrinted>2019-11-07T13:24:19Z</cp:lastPrinted>
  <dcterms:created xsi:type="dcterms:W3CDTF">2019-06-25T10:12:11Z</dcterms:created>
  <dcterms:modified xsi:type="dcterms:W3CDTF">2019-12-18T11:02:21Z</dcterms:modified>
</cp:coreProperties>
</file>